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72" r:id="rId8"/>
    <p:sldId id="273" r:id="rId9"/>
    <p:sldId id="274" r:id="rId10"/>
    <p:sldId id="275" r:id="rId11"/>
    <p:sldId id="276" r:id="rId12"/>
    <p:sldId id="278" r:id="rId13"/>
    <p:sldId id="279" r:id="rId14"/>
    <p:sldId id="280" r:id="rId15"/>
    <p:sldId id="281" r:id="rId16"/>
    <p:sldId id="282" r:id="rId17"/>
  </p:sldIdLst>
  <p:sldSz cx="18288000" cy="10287000"/>
  <p:notesSz cx="6858000" cy="9144000"/>
  <p:embeddedFontLst>
    <p:embeddedFont>
      <p:font typeface="Roboto Bold" panose="02000000000000000000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50" autoAdjust="0"/>
    <p:restoredTop sz="94632" autoAdjust="0"/>
  </p:normalViewPr>
  <p:slideViewPr>
    <p:cSldViewPr>
      <p:cViewPr varScale="1">
        <p:scale>
          <a:sx n="71" d="100"/>
          <a:sy n="71" d="100"/>
        </p:scale>
        <p:origin x="57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781918"/>
            <a:ext cx="18288000" cy="2798064"/>
            <a:chOff x="0" y="0"/>
            <a:chExt cx="24384000" cy="3730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3730752"/>
            </a:xfrm>
            <a:custGeom>
              <a:avLst/>
              <a:gdLst/>
              <a:ahLst/>
              <a:cxnLst/>
              <a:rect l="l" t="t" r="r" b="b"/>
              <a:pathLst>
                <a:path w="24384000" h="3730752">
                  <a:moveTo>
                    <a:pt x="0" y="0"/>
                  </a:moveTo>
                  <a:lnTo>
                    <a:pt x="24384000" y="0"/>
                  </a:lnTo>
                  <a:lnTo>
                    <a:pt x="24384000" y="3730752"/>
                  </a:lnTo>
                  <a:lnTo>
                    <a:pt x="0" y="3730752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 descr="A white wheel in a blue circle  Description automatically generated"/>
          <p:cNvSpPr/>
          <p:nvPr/>
        </p:nvSpPr>
        <p:spPr>
          <a:xfrm>
            <a:off x="2126128" y="3352799"/>
            <a:ext cx="3581402" cy="3581401"/>
          </a:xfrm>
          <a:custGeom>
            <a:avLst/>
            <a:gdLst/>
            <a:ahLst/>
            <a:cxnLst/>
            <a:rect l="l" t="t" r="r" b="b"/>
            <a:pathLst>
              <a:path w="3581402" h="3581401">
                <a:moveTo>
                  <a:pt x="0" y="0"/>
                </a:moveTo>
                <a:lnTo>
                  <a:pt x="3581402" y="0"/>
                </a:lnTo>
                <a:lnTo>
                  <a:pt x="3581402" y="3581401"/>
                </a:lnTo>
                <a:lnTo>
                  <a:pt x="0" y="35814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070339" y="3992959"/>
            <a:ext cx="6496011" cy="3404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0"/>
              </a:lnSpc>
            </a:pPr>
            <a:r>
              <a:rPr lang="en-US" sz="9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CAPTAINS</a:t>
            </a:r>
          </a:p>
          <a:p>
            <a:pPr algn="l">
              <a:lnSpc>
                <a:spcPts val="9720"/>
              </a:lnSpc>
            </a:pPr>
            <a:r>
              <a:rPr lang="en-US" sz="9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ELOG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26128" y="7416244"/>
            <a:ext cx="9466170" cy="170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48"/>
              </a:lnSpc>
              <a:spcBef>
                <a:spcPct val="0"/>
              </a:spcBef>
            </a:pPr>
            <a:r>
              <a:rPr lang="en-US" sz="31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Proudly developed with PEIFA, Captains </a:t>
            </a:r>
            <a:r>
              <a:rPr lang="en-US" sz="31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elog</a:t>
            </a:r>
            <a:r>
              <a:rPr lang="en-US" sz="31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is an electronic logbook for fishermen qualified by Fisheries and Oceans Canada (DFO) for fishers in Canada.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BA46A9C4-CE2C-6244-65FC-3632BF350836}"/>
              </a:ext>
            </a:extLst>
          </p:cNvPr>
          <p:cNvSpPr/>
          <p:nvPr/>
        </p:nvSpPr>
        <p:spPr>
          <a:xfrm>
            <a:off x="11371923" y="486429"/>
            <a:ext cx="7278886" cy="9800571"/>
          </a:xfrm>
          <a:custGeom>
            <a:avLst/>
            <a:gdLst/>
            <a:ahLst/>
            <a:cxnLst/>
            <a:rect l="l" t="t" r="r" b="b"/>
            <a:pathLst>
              <a:path w="10186759" h="12029840">
                <a:moveTo>
                  <a:pt x="0" y="0"/>
                </a:moveTo>
                <a:lnTo>
                  <a:pt x="10186759" y="0"/>
                </a:lnTo>
                <a:lnTo>
                  <a:pt x="10186759" y="12029840"/>
                </a:lnTo>
                <a:lnTo>
                  <a:pt x="0" y="120298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781918"/>
            <a:ext cx="18288000" cy="2798064"/>
            <a:chOff x="0" y="0"/>
            <a:chExt cx="24384000" cy="3730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3730752"/>
            </a:xfrm>
            <a:custGeom>
              <a:avLst/>
              <a:gdLst/>
              <a:ahLst/>
              <a:cxnLst/>
              <a:rect l="l" t="t" r="r" b="b"/>
              <a:pathLst>
                <a:path w="24384000" h="3730752">
                  <a:moveTo>
                    <a:pt x="0" y="0"/>
                  </a:moveTo>
                  <a:lnTo>
                    <a:pt x="24384000" y="0"/>
                  </a:lnTo>
                  <a:lnTo>
                    <a:pt x="24384000" y="3730752"/>
                  </a:lnTo>
                  <a:lnTo>
                    <a:pt x="0" y="3730752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 descr="A white wheel in a blue circle  Description automatically generated"/>
          <p:cNvSpPr/>
          <p:nvPr/>
        </p:nvSpPr>
        <p:spPr>
          <a:xfrm>
            <a:off x="2126128" y="3352799"/>
            <a:ext cx="3581402" cy="3581401"/>
          </a:xfrm>
          <a:custGeom>
            <a:avLst/>
            <a:gdLst/>
            <a:ahLst/>
            <a:cxnLst/>
            <a:rect l="l" t="t" r="r" b="b"/>
            <a:pathLst>
              <a:path w="3581402" h="3581401">
                <a:moveTo>
                  <a:pt x="0" y="0"/>
                </a:moveTo>
                <a:lnTo>
                  <a:pt x="3581402" y="0"/>
                </a:lnTo>
                <a:lnTo>
                  <a:pt x="3581402" y="3581401"/>
                </a:lnTo>
                <a:lnTo>
                  <a:pt x="0" y="35814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131389" y="4583733"/>
            <a:ext cx="9258556" cy="1280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0"/>
              </a:lnSpc>
            </a:pPr>
            <a:r>
              <a:rPr lang="en-US" sz="9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OUR EXPERIENCE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38228" y="5719304"/>
            <a:ext cx="9151718" cy="1759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34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After launch (Mandatory compliance in Gulf Region in 2025)</a:t>
            </a:r>
          </a:p>
          <a:p>
            <a:pPr algn="l">
              <a:lnSpc>
                <a:spcPts val="3779"/>
              </a:lnSpc>
            </a:pPr>
            <a:endParaRPr lang="en-US" sz="3499" b="1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2592"/>
              </a:lnSpc>
            </a:pPr>
            <a:endParaRPr lang="en-US" sz="3499" b="1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white wheel in a blue circle  Description automatically generated"/>
          <p:cNvSpPr/>
          <p:nvPr/>
        </p:nvSpPr>
        <p:spPr>
          <a:xfrm>
            <a:off x="751352" y="702012"/>
            <a:ext cx="1950702" cy="1950702"/>
          </a:xfrm>
          <a:custGeom>
            <a:avLst/>
            <a:gdLst/>
            <a:ahLst/>
            <a:cxnLst/>
            <a:rect l="l" t="t" r="r" b="b"/>
            <a:pathLst>
              <a:path w="1950702" h="1950702">
                <a:moveTo>
                  <a:pt x="0" y="0"/>
                </a:moveTo>
                <a:lnTo>
                  <a:pt x="1950701" y="0"/>
                </a:lnTo>
                <a:lnTo>
                  <a:pt x="1950701" y="1950702"/>
                </a:lnTo>
                <a:lnTo>
                  <a:pt x="0" y="19507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276600" y="2400300"/>
            <a:ext cx="12801600" cy="6822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34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47 % of users reached out for assistance</a:t>
            </a:r>
          </a:p>
          <a:p>
            <a:pPr algn="just">
              <a:lnSpc>
                <a:spcPts val="3779"/>
              </a:lnSpc>
            </a:pPr>
            <a:endParaRPr lang="en-US" sz="3499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457200" indent="-457200" algn="just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34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Questions focused on user error /not app function </a:t>
            </a:r>
          </a:p>
          <a:p>
            <a:pPr marL="457200" indent="-457200" algn="just">
              <a:lnSpc>
                <a:spcPts val="3779"/>
              </a:lnSpc>
              <a:buFont typeface="Arial" panose="020B0604020202020204" pitchFamily="34" charset="0"/>
              <a:buChar char="•"/>
            </a:pPr>
            <a:endParaRPr lang="en-US" sz="3499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457200" indent="-457200" algn="just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34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Those who participate in training had better experience</a:t>
            </a:r>
          </a:p>
          <a:p>
            <a:pPr algn="just">
              <a:lnSpc>
                <a:spcPts val="3779"/>
              </a:lnSpc>
            </a:pPr>
            <a:endParaRPr lang="en-US" sz="3499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457200" indent="-457200" algn="just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34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Peak period for helpdesk; first 3–4 weeks</a:t>
            </a:r>
          </a:p>
          <a:p>
            <a:pPr algn="just">
              <a:lnSpc>
                <a:spcPts val="3779"/>
              </a:lnSpc>
            </a:pPr>
            <a:endParaRPr lang="en-US" sz="3499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457200" indent="-457200" algn="just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34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Significant app update in week 4 – based on fisher feedback</a:t>
            </a:r>
          </a:p>
          <a:p>
            <a:pPr marL="457200" indent="-457200" algn="just">
              <a:lnSpc>
                <a:spcPts val="3779"/>
              </a:lnSpc>
              <a:buFont typeface="Arial" panose="020B0604020202020204" pitchFamily="34" charset="0"/>
              <a:buChar char="•"/>
            </a:pPr>
            <a:endParaRPr lang="en-US" sz="3499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457200" indent="-457200" algn="just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34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Helpdesk support requests fell off significantly after week 4</a:t>
            </a:r>
          </a:p>
          <a:p>
            <a:pPr algn="just">
              <a:lnSpc>
                <a:spcPts val="3779"/>
              </a:lnSpc>
            </a:pPr>
            <a:endParaRPr lang="en-US" sz="3499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457200" indent="-457200" algn="just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34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DFO enforcement </a:t>
            </a:r>
          </a:p>
          <a:p>
            <a:pPr algn="just">
              <a:lnSpc>
                <a:spcPts val="3779"/>
              </a:lnSpc>
            </a:pPr>
            <a:endParaRPr lang="en-US" sz="3499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781918"/>
            <a:ext cx="18288000" cy="2798064"/>
            <a:chOff x="0" y="0"/>
            <a:chExt cx="24384000" cy="3730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3730752"/>
            </a:xfrm>
            <a:custGeom>
              <a:avLst/>
              <a:gdLst/>
              <a:ahLst/>
              <a:cxnLst/>
              <a:rect l="l" t="t" r="r" b="b"/>
              <a:pathLst>
                <a:path w="24384000" h="3730752">
                  <a:moveTo>
                    <a:pt x="0" y="0"/>
                  </a:moveTo>
                  <a:lnTo>
                    <a:pt x="24384000" y="0"/>
                  </a:lnTo>
                  <a:lnTo>
                    <a:pt x="24384000" y="3730752"/>
                  </a:lnTo>
                  <a:lnTo>
                    <a:pt x="0" y="3730752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 descr="A white wheel in a blue circle  Description automatically generated"/>
          <p:cNvSpPr/>
          <p:nvPr/>
        </p:nvSpPr>
        <p:spPr>
          <a:xfrm>
            <a:off x="2126128" y="3352799"/>
            <a:ext cx="3581402" cy="3581401"/>
          </a:xfrm>
          <a:custGeom>
            <a:avLst/>
            <a:gdLst/>
            <a:ahLst/>
            <a:cxnLst/>
            <a:rect l="l" t="t" r="r" b="b"/>
            <a:pathLst>
              <a:path w="3581402" h="3581401">
                <a:moveTo>
                  <a:pt x="0" y="0"/>
                </a:moveTo>
                <a:lnTo>
                  <a:pt x="3581402" y="0"/>
                </a:lnTo>
                <a:lnTo>
                  <a:pt x="3581402" y="3581401"/>
                </a:lnTo>
                <a:lnTo>
                  <a:pt x="0" y="35814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131389" y="4583733"/>
            <a:ext cx="9258556" cy="1280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0"/>
              </a:lnSpc>
            </a:pPr>
            <a:r>
              <a:rPr lang="en-US" sz="9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OUR EXPERIENCE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53491" y="6176721"/>
            <a:ext cx="4192853" cy="1283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34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Maritime Region</a:t>
            </a:r>
          </a:p>
          <a:p>
            <a:pPr algn="l">
              <a:lnSpc>
                <a:spcPts val="3779"/>
              </a:lnSpc>
            </a:pPr>
            <a:endParaRPr lang="en-US" sz="3499" b="1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2592"/>
              </a:lnSpc>
            </a:pPr>
            <a:endParaRPr lang="en-US" sz="3499" b="1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white wheel in a blue circle  Description automatically generated"/>
          <p:cNvSpPr/>
          <p:nvPr/>
        </p:nvSpPr>
        <p:spPr>
          <a:xfrm>
            <a:off x="751352" y="702012"/>
            <a:ext cx="1950702" cy="1950702"/>
          </a:xfrm>
          <a:custGeom>
            <a:avLst/>
            <a:gdLst/>
            <a:ahLst/>
            <a:cxnLst/>
            <a:rect l="l" t="t" r="r" b="b"/>
            <a:pathLst>
              <a:path w="1950702" h="1950702">
                <a:moveTo>
                  <a:pt x="0" y="0"/>
                </a:moveTo>
                <a:lnTo>
                  <a:pt x="1950701" y="0"/>
                </a:lnTo>
                <a:lnTo>
                  <a:pt x="1950701" y="1950702"/>
                </a:lnTo>
                <a:lnTo>
                  <a:pt x="0" y="19507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514600" y="2933700"/>
            <a:ext cx="13944600" cy="5847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34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Although not mandatory for 2025/2026 winter season there is interest from fishers in trialing the app</a:t>
            </a:r>
          </a:p>
          <a:p>
            <a:pPr algn="just">
              <a:lnSpc>
                <a:spcPts val="3779"/>
              </a:lnSpc>
            </a:pPr>
            <a:endParaRPr lang="en-US" sz="3499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457200" indent="-457200" algn="just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34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Training conducted in NB and NS to introduce Captains Elog</a:t>
            </a:r>
          </a:p>
          <a:p>
            <a:pPr algn="just">
              <a:lnSpc>
                <a:spcPts val="3779"/>
              </a:lnSpc>
            </a:pPr>
            <a:endParaRPr lang="en-US" sz="3499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457200" indent="-457200" algn="just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34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Need to commit to at least a month at a time, to trial</a:t>
            </a:r>
          </a:p>
          <a:p>
            <a:pPr algn="just">
              <a:lnSpc>
                <a:spcPts val="3779"/>
              </a:lnSpc>
            </a:pPr>
            <a:endParaRPr lang="en-US" sz="3499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457200" indent="-457200" algn="just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34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Page #2 – to be addressed in the app - until then, those trialing to submit a copy to DFO</a:t>
            </a:r>
          </a:p>
          <a:p>
            <a:pPr algn="just">
              <a:lnSpc>
                <a:spcPts val="3779"/>
              </a:lnSpc>
            </a:pPr>
            <a:endParaRPr lang="en-US" sz="3499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457200" indent="-457200" algn="just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34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Where </a:t>
            </a:r>
            <a:r>
              <a:rPr lang="en-US" sz="3499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elogs</a:t>
            </a:r>
            <a:r>
              <a:rPr lang="en-US" sz="34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are voluntary in the Maritime Region, we are offering a free trial of our app for the 2025/2026 season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781918"/>
            <a:ext cx="18288000" cy="2798064"/>
            <a:chOff x="0" y="0"/>
            <a:chExt cx="24384000" cy="3730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3730752"/>
            </a:xfrm>
            <a:custGeom>
              <a:avLst/>
              <a:gdLst/>
              <a:ahLst/>
              <a:cxnLst/>
              <a:rect l="l" t="t" r="r" b="b"/>
              <a:pathLst>
                <a:path w="24384000" h="3730752">
                  <a:moveTo>
                    <a:pt x="0" y="0"/>
                  </a:moveTo>
                  <a:lnTo>
                    <a:pt x="24384000" y="0"/>
                  </a:lnTo>
                  <a:lnTo>
                    <a:pt x="24384000" y="3730752"/>
                  </a:lnTo>
                  <a:lnTo>
                    <a:pt x="0" y="3730752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 descr="A white wheel in a blue circle  Description automatically generated"/>
          <p:cNvSpPr/>
          <p:nvPr/>
        </p:nvSpPr>
        <p:spPr>
          <a:xfrm>
            <a:off x="2126128" y="3352799"/>
            <a:ext cx="3581402" cy="3581401"/>
          </a:xfrm>
          <a:custGeom>
            <a:avLst/>
            <a:gdLst/>
            <a:ahLst/>
            <a:cxnLst/>
            <a:rect l="l" t="t" r="r" b="b"/>
            <a:pathLst>
              <a:path w="3581402" h="3581401">
                <a:moveTo>
                  <a:pt x="0" y="0"/>
                </a:moveTo>
                <a:lnTo>
                  <a:pt x="3581402" y="0"/>
                </a:lnTo>
                <a:lnTo>
                  <a:pt x="3581402" y="3581401"/>
                </a:lnTo>
                <a:lnTo>
                  <a:pt x="0" y="35814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131389" y="4583733"/>
            <a:ext cx="9258556" cy="1280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0"/>
              </a:lnSpc>
            </a:pPr>
            <a:r>
              <a:rPr lang="en-US" sz="9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KEY TAKEAWAYS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white wheel in a blue circle  Description automatically generated"/>
          <p:cNvSpPr/>
          <p:nvPr/>
        </p:nvSpPr>
        <p:spPr>
          <a:xfrm>
            <a:off x="751352" y="702012"/>
            <a:ext cx="1950702" cy="1950702"/>
          </a:xfrm>
          <a:custGeom>
            <a:avLst/>
            <a:gdLst/>
            <a:ahLst/>
            <a:cxnLst/>
            <a:rect l="l" t="t" r="r" b="b"/>
            <a:pathLst>
              <a:path w="1950702" h="1950702">
                <a:moveTo>
                  <a:pt x="0" y="0"/>
                </a:moveTo>
                <a:lnTo>
                  <a:pt x="1950701" y="0"/>
                </a:lnTo>
                <a:lnTo>
                  <a:pt x="1950701" y="1950702"/>
                </a:lnTo>
                <a:lnTo>
                  <a:pt x="0" y="19507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702054" y="2019300"/>
            <a:ext cx="13798627" cy="8284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34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Fishers need to be informed well in advance of mandatory compliance</a:t>
            </a:r>
          </a:p>
          <a:p>
            <a:pPr marL="457200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endParaRPr lang="en-US" sz="3499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457200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34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Resistance to change – technology, information</a:t>
            </a:r>
          </a:p>
          <a:p>
            <a:pPr>
              <a:lnSpc>
                <a:spcPts val="3779"/>
              </a:lnSpc>
            </a:pPr>
            <a:endParaRPr lang="en-US" sz="3499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457200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34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Concerned with data security, want to understand the data to be collected and why</a:t>
            </a:r>
          </a:p>
          <a:p>
            <a:pPr>
              <a:lnSpc>
                <a:spcPts val="3779"/>
              </a:lnSpc>
            </a:pPr>
            <a:endParaRPr lang="en-US" sz="3499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457200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34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Preparation is key:</a:t>
            </a:r>
          </a:p>
          <a:p>
            <a:pPr marL="914400" lvl="1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34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Hands on training - </a:t>
            </a:r>
            <a:r>
              <a:rPr lang="en-US" sz="36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more meaningful when fishers work along with the trainer</a:t>
            </a:r>
            <a:endParaRPr lang="en-US" sz="3499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914400" lvl="1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34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Support resources available (visual step by step guides)              </a:t>
            </a:r>
          </a:p>
          <a:p>
            <a:pPr marL="914400" lvl="1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34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Helpdesk support</a:t>
            </a:r>
          </a:p>
          <a:p>
            <a:pPr>
              <a:lnSpc>
                <a:spcPts val="3779"/>
              </a:lnSpc>
            </a:pPr>
            <a:endParaRPr lang="en-US" sz="3499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457200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34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55% of users participate in training – shared their knowledge </a:t>
            </a:r>
          </a:p>
          <a:p>
            <a:pPr marL="457200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endParaRPr lang="en-US" sz="3499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457200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34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Time and practice = success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787410"/>
            <a:ext cx="19778472" cy="2798064"/>
            <a:chOff x="0" y="0"/>
            <a:chExt cx="26371296" cy="3730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371296" cy="3730752"/>
            </a:xfrm>
            <a:custGeom>
              <a:avLst/>
              <a:gdLst/>
              <a:ahLst/>
              <a:cxnLst/>
              <a:rect l="l" t="t" r="r" b="b"/>
              <a:pathLst>
                <a:path w="26371296" h="3730752">
                  <a:moveTo>
                    <a:pt x="0" y="0"/>
                  </a:moveTo>
                  <a:lnTo>
                    <a:pt x="26371296" y="0"/>
                  </a:lnTo>
                  <a:lnTo>
                    <a:pt x="26371296" y="3730752"/>
                  </a:lnTo>
                  <a:lnTo>
                    <a:pt x="0" y="3730752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 descr="A white wheel in a blue circle  Description automatically generated"/>
          <p:cNvSpPr/>
          <p:nvPr/>
        </p:nvSpPr>
        <p:spPr>
          <a:xfrm>
            <a:off x="2126128" y="3352799"/>
            <a:ext cx="3581402" cy="3581401"/>
          </a:xfrm>
          <a:custGeom>
            <a:avLst/>
            <a:gdLst/>
            <a:ahLst/>
            <a:cxnLst/>
            <a:rect l="l" t="t" r="r" b="b"/>
            <a:pathLst>
              <a:path w="3581402" h="3581401">
                <a:moveTo>
                  <a:pt x="0" y="0"/>
                </a:moveTo>
                <a:lnTo>
                  <a:pt x="3581402" y="0"/>
                </a:lnTo>
                <a:lnTo>
                  <a:pt x="3581402" y="3581401"/>
                </a:lnTo>
                <a:lnTo>
                  <a:pt x="0" y="35814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009114" y="486429"/>
            <a:ext cx="7278886" cy="9800571"/>
          </a:xfrm>
          <a:custGeom>
            <a:avLst/>
            <a:gdLst/>
            <a:ahLst/>
            <a:cxnLst/>
            <a:rect l="l" t="t" r="r" b="b"/>
            <a:pathLst>
              <a:path w="10186759" h="12029840">
                <a:moveTo>
                  <a:pt x="0" y="0"/>
                </a:moveTo>
                <a:lnTo>
                  <a:pt x="10186759" y="0"/>
                </a:lnTo>
                <a:lnTo>
                  <a:pt x="10186759" y="12029840"/>
                </a:lnTo>
                <a:lnTo>
                  <a:pt x="0" y="120298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064995" y="4604708"/>
            <a:ext cx="6722889" cy="1163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48"/>
              </a:lnSpc>
            </a:pPr>
            <a:r>
              <a:rPr lang="en-US" sz="81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THANK-YOU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45920" y="6953250"/>
            <a:ext cx="4382963" cy="2484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40"/>
              </a:lnSpc>
            </a:pPr>
            <a:r>
              <a:rPr lang="en-US" sz="3000" b="1">
                <a:solidFill>
                  <a:srgbClr val="00B0F0"/>
                </a:solidFill>
                <a:latin typeface="Roboto Bold"/>
                <a:ea typeface="Roboto Bold"/>
                <a:cs typeface="Roboto Bold"/>
                <a:sym typeface="Roboto Bold"/>
              </a:rPr>
              <a:t>FIND US: </a:t>
            </a:r>
          </a:p>
          <a:p>
            <a:pPr algn="r">
              <a:lnSpc>
                <a:spcPts val="3240"/>
              </a:lnSpc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www.captainselog.com</a:t>
            </a:r>
          </a:p>
          <a:p>
            <a:pPr algn="r">
              <a:lnSpc>
                <a:spcPts val="3240"/>
              </a:lnSpc>
            </a:pPr>
            <a:r>
              <a:rPr lang="en-US" sz="3000" b="1">
                <a:solidFill>
                  <a:srgbClr val="00B0F0"/>
                </a:solidFill>
                <a:latin typeface="Roboto Bold"/>
                <a:ea typeface="Roboto Bold"/>
                <a:cs typeface="Roboto Bold"/>
                <a:sym typeface="Roboto Bold"/>
              </a:rPr>
              <a:t>IG &amp; FB: </a:t>
            </a: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captainselog</a:t>
            </a:r>
          </a:p>
          <a:p>
            <a:pPr algn="r">
              <a:lnSpc>
                <a:spcPts val="3240"/>
              </a:lnSpc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hello@captainselog.com</a:t>
            </a:r>
          </a:p>
          <a:p>
            <a:pPr algn="r">
              <a:lnSpc>
                <a:spcPts val="3240"/>
              </a:lnSpc>
            </a:pPr>
            <a:r>
              <a:rPr lang="en-US" sz="3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Tel: 1-866-855-2001</a:t>
            </a:r>
          </a:p>
          <a:p>
            <a:pPr algn="r">
              <a:lnSpc>
                <a:spcPts val="3240"/>
              </a:lnSpc>
            </a:pPr>
            <a:endParaRPr lang="en-US" sz="3000" b="1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781918"/>
            <a:ext cx="18288000" cy="2798064"/>
            <a:chOff x="0" y="0"/>
            <a:chExt cx="24384000" cy="3730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3730752"/>
            </a:xfrm>
            <a:custGeom>
              <a:avLst/>
              <a:gdLst/>
              <a:ahLst/>
              <a:cxnLst/>
              <a:rect l="l" t="t" r="r" b="b"/>
              <a:pathLst>
                <a:path w="24384000" h="3730752">
                  <a:moveTo>
                    <a:pt x="0" y="0"/>
                  </a:moveTo>
                  <a:lnTo>
                    <a:pt x="24384000" y="0"/>
                  </a:lnTo>
                  <a:lnTo>
                    <a:pt x="24384000" y="3730752"/>
                  </a:lnTo>
                  <a:lnTo>
                    <a:pt x="0" y="3730752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 descr="A white wheel in a blue circle  Description automatically generated"/>
          <p:cNvSpPr/>
          <p:nvPr/>
        </p:nvSpPr>
        <p:spPr>
          <a:xfrm>
            <a:off x="2126128" y="3352799"/>
            <a:ext cx="3581402" cy="3581401"/>
          </a:xfrm>
          <a:custGeom>
            <a:avLst/>
            <a:gdLst/>
            <a:ahLst/>
            <a:cxnLst/>
            <a:rect l="l" t="t" r="r" b="b"/>
            <a:pathLst>
              <a:path w="3581402" h="3581401">
                <a:moveTo>
                  <a:pt x="0" y="0"/>
                </a:moveTo>
                <a:lnTo>
                  <a:pt x="3581402" y="0"/>
                </a:lnTo>
                <a:lnTo>
                  <a:pt x="3581402" y="3581401"/>
                </a:lnTo>
                <a:lnTo>
                  <a:pt x="0" y="35814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131389" y="4583733"/>
            <a:ext cx="7075993" cy="1280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0"/>
              </a:lnSpc>
            </a:pPr>
            <a:r>
              <a:rPr lang="en-US" sz="9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WHO WE ARE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77440" y="3484245"/>
            <a:ext cx="13533120" cy="3404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48"/>
              </a:lnSpc>
            </a:pPr>
            <a:r>
              <a:rPr lang="en-US" sz="81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Captains </a:t>
            </a:r>
            <a:r>
              <a:rPr lang="en-US" sz="81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elog</a:t>
            </a:r>
            <a:r>
              <a:rPr lang="en-US" sz="81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is proudly developed by </a:t>
            </a:r>
            <a:r>
              <a:rPr lang="en-US" sz="81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socilogica</a:t>
            </a:r>
            <a:r>
              <a:rPr lang="en-US" sz="81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Technology Ltd. with PEIFA </a:t>
            </a:r>
          </a:p>
        </p:txBody>
      </p:sp>
      <p:sp>
        <p:nvSpPr>
          <p:cNvPr id="3" name="Freeform 3" descr="A white wheel in a blue circle  Description automatically generated"/>
          <p:cNvSpPr/>
          <p:nvPr/>
        </p:nvSpPr>
        <p:spPr>
          <a:xfrm>
            <a:off x="751352" y="702012"/>
            <a:ext cx="1950702" cy="1950702"/>
          </a:xfrm>
          <a:custGeom>
            <a:avLst/>
            <a:gdLst/>
            <a:ahLst/>
            <a:cxnLst/>
            <a:rect l="l" t="t" r="r" b="b"/>
            <a:pathLst>
              <a:path w="1950702" h="1950702">
                <a:moveTo>
                  <a:pt x="0" y="0"/>
                </a:moveTo>
                <a:lnTo>
                  <a:pt x="1950701" y="0"/>
                </a:lnTo>
                <a:lnTo>
                  <a:pt x="1950701" y="1950702"/>
                </a:lnTo>
                <a:lnTo>
                  <a:pt x="0" y="19507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 descr="A black and blue text  Description automatically generated"/>
          <p:cNvSpPr/>
          <p:nvPr/>
        </p:nvSpPr>
        <p:spPr>
          <a:xfrm>
            <a:off x="4220302" y="7470911"/>
            <a:ext cx="4262916" cy="1579719"/>
          </a:xfrm>
          <a:custGeom>
            <a:avLst/>
            <a:gdLst/>
            <a:ahLst/>
            <a:cxnLst/>
            <a:rect l="l" t="t" r="r" b="b"/>
            <a:pathLst>
              <a:path w="4262916" h="1579719">
                <a:moveTo>
                  <a:pt x="0" y="0"/>
                </a:moveTo>
                <a:lnTo>
                  <a:pt x="4262916" y="0"/>
                </a:lnTo>
                <a:lnTo>
                  <a:pt x="4262916" y="1579719"/>
                </a:lnTo>
                <a:lnTo>
                  <a:pt x="0" y="15797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 descr="A black and white circular logo  Description automatically generated"/>
          <p:cNvSpPr/>
          <p:nvPr/>
        </p:nvSpPr>
        <p:spPr>
          <a:xfrm>
            <a:off x="10445818" y="7061906"/>
            <a:ext cx="2397727" cy="2397728"/>
          </a:xfrm>
          <a:custGeom>
            <a:avLst/>
            <a:gdLst/>
            <a:ahLst/>
            <a:cxnLst/>
            <a:rect l="l" t="t" r="r" b="b"/>
            <a:pathLst>
              <a:path w="2397727" h="2397728">
                <a:moveTo>
                  <a:pt x="0" y="0"/>
                </a:moveTo>
                <a:lnTo>
                  <a:pt x="2397728" y="0"/>
                </a:lnTo>
                <a:lnTo>
                  <a:pt x="2397728" y="2397728"/>
                </a:lnTo>
                <a:lnTo>
                  <a:pt x="0" y="23977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white wheel in a blue circle  Description automatically generated"/>
          <p:cNvSpPr/>
          <p:nvPr/>
        </p:nvSpPr>
        <p:spPr>
          <a:xfrm>
            <a:off x="751352" y="702012"/>
            <a:ext cx="1950702" cy="1950702"/>
          </a:xfrm>
          <a:custGeom>
            <a:avLst/>
            <a:gdLst/>
            <a:ahLst/>
            <a:cxnLst/>
            <a:rect l="l" t="t" r="r" b="b"/>
            <a:pathLst>
              <a:path w="1950702" h="1950702">
                <a:moveTo>
                  <a:pt x="0" y="0"/>
                </a:moveTo>
                <a:lnTo>
                  <a:pt x="1950701" y="0"/>
                </a:lnTo>
                <a:lnTo>
                  <a:pt x="1950701" y="1950702"/>
                </a:lnTo>
                <a:lnTo>
                  <a:pt x="0" y="19507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888034" y="7048500"/>
            <a:ext cx="4465766" cy="2124176"/>
          </a:xfrm>
          <a:custGeom>
            <a:avLst/>
            <a:gdLst/>
            <a:ahLst/>
            <a:cxnLst/>
            <a:rect l="l" t="t" r="r" b="b"/>
            <a:pathLst>
              <a:path w="3994970" h="1514576">
                <a:moveTo>
                  <a:pt x="0" y="0"/>
                </a:moveTo>
                <a:lnTo>
                  <a:pt x="3994970" y="0"/>
                </a:lnTo>
                <a:lnTo>
                  <a:pt x="3994970" y="1514576"/>
                </a:lnTo>
                <a:lnTo>
                  <a:pt x="0" y="15145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055696" y="2857500"/>
            <a:ext cx="12130441" cy="6527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8748"/>
              </a:lnSpc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Proudly Canadian built and operated </a:t>
            </a:r>
          </a:p>
          <a:p>
            <a:pPr marL="457200" indent="-457200">
              <a:lnSpc>
                <a:spcPts val="8748"/>
              </a:lnSpc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Dedicated to the highest standards of data security</a:t>
            </a:r>
          </a:p>
          <a:p>
            <a:pPr marL="457200" indent="-457200">
              <a:lnSpc>
                <a:spcPts val="8748"/>
              </a:lnSpc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Committed to keeping app cost low</a:t>
            </a:r>
          </a:p>
          <a:p>
            <a:pPr marL="457200" indent="-457200">
              <a:lnSpc>
                <a:spcPts val="8748"/>
              </a:lnSpc>
              <a:buFont typeface="Arial" panose="020B0604020202020204" pitchFamily="34" charset="0"/>
              <a:buChar char="•"/>
            </a:pPr>
            <a:endParaRPr lang="en-US" sz="3500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457200" indent="-457200">
              <a:lnSpc>
                <a:spcPts val="8748"/>
              </a:lnSpc>
              <a:buFont typeface="Arial" panose="020B0604020202020204" pitchFamily="34" charset="0"/>
              <a:buChar char="•"/>
            </a:pPr>
            <a:endParaRPr lang="en-US" sz="3500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457200" indent="-457200">
              <a:lnSpc>
                <a:spcPts val="8748"/>
              </a:lnSpc>
              <a:buFont typeface="Arial" panose="020B0604020202020204" pitchFamily="34" charset="0"/>
              <a:buChar char="•"/>
            </a:pPr>
            <a:endParaRPr lang="en-US" sz="3500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781918"/>
            <a:ext cx="18288000" cy="2798064"/>
            <a:chOff x="0" y="0"/>
            <a:chExt cx="24384000" cy="3730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3730752"/>
            </a:xfrm>
            <a:custGeom>
              <a:avLst/>
              <a:gdLst/>
              <a:ahLst/>
              <a:cxnLst/>
              <a:rect l="l" t="t" r="r" b="b"/>
              <a:pathLst>
                <a:path w="24384000" h="3730752">
                  <a:moveTo>
                    <a:pt x="0" y="0"/>
                  </a:moveTo>
                  <a:lnTo>
                    <a:pt x="24384000" y="0"/>
                  </a:lnTo>
                  <a:lnTo>
                    <a:pt x="24384000" y="3730752"/>
                  </a:lnTo>
                  <a:lnTo>
                    <a:pt x="0" y="3730752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 descr="A white wheel in a blue circle  Description automatically generated"/>
          <p:cNvSpPr/>
          <p:nvPr/>
        </p:nvSpPr>
        <p:spPr>
          <a:xfrm>
            <a:off x="2126128" y="3352799"/>
            <a:ext cx="3581402" cy="3581401"/>
          </a:xfrm>
          <a:custGeom>
            <a:avLst/>
            <a:gdLst/>
            <a:ahLst/>
            <a:cxnLst/>
            <a:rect l="l" t="t" r="r" b="b"/>
            <a:pathLst>
              <a:path w="3581402" h="3581401">
                <a:moveTo>
                  <a:pt x="0" y="0"/>
                </a:moveTo>
                <a:lnTo>
                  <a:pt x="3581402" y="0"/>
                </a:lnTo>
                <a:lnTo>
                  <a:pt x="3581402" y="3581401"/>
                </a:lnTo>
                <a:lnTo>
                  <a:pt x="0" y="35814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131389" y="4583733"/>
            <a:ext cx="9413411" cy="124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20"/>
              </a:lnSpc>
            </a:pPr>
            <a:r>
              <a:rPr lang="en-US" sz="9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KEY FEATURES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29000" y="1333500"/>
            <a:ext cx="13533120" cy="1322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8748"/>
              </a:lnSpc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Not web based</a:t>
            </a:r>
          </a:p>
          <a:p>
            <a:pPr marL="457200" indent="-457200">
              <a:lnSpc>
                <a:spcPts val="8748"/>
              </a:lnSpc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Works on android/apple phone/tablet</a:t>
            </a:r>
          </a:p>
          <a:p>
            <a:pPr marL="457200" indent="-457200">
              <a:lnSpc>
                <a:spcPts val="8748"/>
              </a:lnSpc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One price includes all personal reports and helpdesk</a:t>
            </a:r>
          </a:p>
          <a:p>
            <a:pPr marL="457200" indent="-457200">
              <a:lnSpc>
                <a:spcPts val="8748"/>
              </a:lnSpc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Robust help desk available at convenient times</a:t>
            </a:r>
          </a:p>
          <a:p>
            <a:pPr marL="457200" indent="-457200">
              <a:lnSpc>
                <a:spcPts val="8748"/>
              </a:lnSpc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Only data mandated by DFO is collected</a:t>
            </a:r>
          </a:p>
          <a:p>
            <a:pPr marL="457200" indent="-457200">
              <a:lnSpc>
                <a:spcPts val="8748"/>
              </a:lnSpc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Powerful in-app assistant: Nemo</a:t>
            </a:r>
          </a:p>
          <a:p>
            <a:pPr marL="457200" indent="-457200">
              <a:lnSpc>
                <a:spcPts val="8748"/>
              </a:lnSpc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Sync data to several devices </a:t>
            </a:r>
          </a:p>
          <a:p>
            <a:pPr marL="457200" indent="-457200">
              <a:lnSpc>
                <a:spcPts val="8748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571500" indent="-571500">
              <a:lnSpc>
                <a:spcPts val="8748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571500" indent="-571500">
              <a:lnSpc>
                <a:spcPts val="8748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571500" indent="-571500">
              <a:lnSpc>
                <a:spcPts val="8748"/>
              </a:lnSpc>
              <a:buFont typeface="Arial" panose="020B0604020202020204" pitchFamily="34" charset="0"/>
              <a:buChar char="•"/>
            </a:pPr>
            <a:endParaRPr lang="en-US" sz="3500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1143000" indent="-1143000">
              <a:lnSpc>
                <a:spcPts val="8748"/>
              </a:lnSpc>
              <a:buFont typeface="Arial" panose="020B0604020202020204" pitchFamily="34" charset="0"/>
              <a:buChar char="•"/>
            </a:pPr>
            <a:endParaRPr lang="en-US" sz="3500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" name="Freeform 3" descr="A white wheel in a blue circle  Description automatically generated"/>
          <p:cNvSpPr/>
          <p:nvPr/>
        </p:nvSpPr>
        <p:spPr>
          <a:xfrm>
            <a:off x="751352" y="702012"/>
            <a:ext cx="1950702" cy="1950702"/>
          </a:xfrm>
          <a:custGeom>
            <a:avLst/>
            <a:gdLst/>
            <a:ahLst/>
            <a:cxnLst/>
            <a:rect l="l" t="t" r="r" b="b"/>
            <a:pathLst>
              <a:path w="1950702" h="1950702">
                <a:moveTo>
                  <a:pt x="0" y="0"/>
                </a:moveTo>
                <a:lnTo>
                  <a:pt x="1950701" y="0"/>
                </a:lnTo>
                <a:lnTo>
                  <a:pt x="1950701" y="1950702"/>
                </a:lnTo>
                <a:lnTo>
                  <a:pt x="0" y="19507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024F206-3692-5093-0925-AFB1C48AF28A}"/>
              </a:ext>
            </a:extLst>
          </p:cNvPr>
          <p:cNvSpPr/>
          <p:nvPr/>
        </p:nvSpPr>
        <p:spPr>
          <a:xfrm>
            <a:off x="12649200" y="6057900"/>
            <a:ext cx="2743200" cy="2779259"/>
          </a:xfrm>
          <a:custGeom>
            <a:avLst/>
            <a:gdLst/>
            <a:ahLst/>
            <a:cxnLst/>
            <a:rect l="l" t="t" r="r" b="b"/>
            <a:pathLst>
              <a:path w="3678435" h="3729719">
                <a:moveTo>
                  <a:pt x="0" y="0"/>
                </a:moveTo>
                <a:lnTo>
                  <a:pt x="3678435" y="0"/>
                </a:lnTo>
                <a:lnTo>
                  <a:pt x="3678435" y="3729718"/>
                </a:lnTo>
                <a:lnTo>
                  <a:pt x="0" y="3729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781918"/>
            <a:ext cx="18288000" cy="2798064"/>
            <a:chOff x="0" y="0"/>
            <a:chExt cx="24384000" cy="3730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3730752"/>
            </a:xfrm>
            <a:custGeom>
              <a:avLst/>
              <a:gdLst/>
              <a:ahLst/>
              <a:cxnLst/>
              <a:rect l="l" t="t" r="r" b="b"/>
              <a:pathLst>
                <a:path w="24384000" h="3730752">
                  <a:moveTo>
                    <a:pt x="0" y="0"/>
                  </a:moveTo>
                  <a:lnTo>
                    <a:pt x="24384000" y="0"/>
                  </a:lnTo>
                  <a:lnTo>
                    <a:pt x="24384000" y="3730752"/>
                  </a:lnTo>
                  <a:lnTo>
                    <a:pt x="0" y="3730752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 descr="A white wheel in a blue circle  Description automatically generated"/>
          <p:cNvSpPr/>
          <p:nvPr/>
        </p:nvSpPr>
        <p:spPr>
          <a:xfrm>
            <a:off x="2126128" y="3352799"/>
            <a:ext cx="3581402" cy="3581401"/>
          </a:xfrm>
          <a:custGeom>
            <a:avLst/>
            <a:gdLst/>
            <a:ahLst/>
            <a:cxnLst/>
            <a:rect l="l" t="t" r="r" b="b"/>
            <a:pathLst>
              <a:path w="3581402" h="3581401">
                <a:moveTo>
                  <a:pt x="0" y="0"/>
                </a:moveTo>
                <a:lnTo>
                  <a:pt x="3581402" y="0"/>
                </a:lnTo>
                <a:lnTo>
                  <a:pt x="3581402" y="3581401"/>
                </a:lnTo>
                <a:lnTo>
                  <a:pt x="0" y="35814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131389" y="4583733"/>
            <a:ext cx="9258556" cy="1280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0"/>
              </a:lnSpc>
            </a:pPr>
            <a:r>
              <a:rPr lang="en-US" sz="9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OUR EXPERIENCE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53491" y="6176721"/>
            <a:ext cx="3139728" cy="1283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34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Prior to Launch</a:t>
            </a:r>
          </a:p>
          <a:p>
            <a:pPr algn="l">
              <a:lnSpc>
                <a:spcPts val="3779"/>
              </a:lnSpc>
            </a:pPr>
            <a:endParaRPr lang="en-US" sz="3499" b="1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2592"/>
              </a:lnSpc>
            </a:pPr>
            <a:endParaRPr lang="en-US" sz="3499" b="1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white wheel in a blue circle  Description automatically generated"/>
          <p:cNvSpPr/>
          <p:nvPr/>
        </p:nvSpPr>
        <p:spPr>
          <a:xfrm>
            <a:off x="751352" y="702012"/>
            <a:ext cx="1950702" cy="1950702"/>
          </a:xfrm>
          <a:custGeom>
            <a:avLst/>
            <a:gdLst/>
            <a:ahLst/>
            <a:cxnLst/>
            <a:rect l="l" t="t" r="r" b="b"/>
            <a:pathLst>
              <a:path w="1950702" h="1950702">
                <a:moveTo>
                  <a:pt x="0" y="0"/>
                </a:moveTo>
                <a:lnTo>
                  <a:pt x="1950701" y="0"/>
                </a:lnTo>
                <a:lnTo>
                  <a:pt x="1950701" y="1950702"/>
                </a:lnTo>
                <a:lnTo>
                  <a:pt x="0" y="19507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933700" y="3390900"/>
            <a:ext cx="12420600" cy="42607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34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DFO approved electronic logbook</a:t>
            </a:r>
          </a:p>
          <a:p>
            <a:pPr algn="l">
              <a:lnSpc>
                <a:spcPts val="3779"/>
              </a:lnSpc>
            </a:pPr>
            <a:endParaRPr lang="en-US" sz="3499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457200" indent="-457200" algn="l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34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Paper Logbooks no longer accepted by DFO in Gulf Region</a:t>
            </a:r>
          </a:p>
          <a:p>
            <a:pPr marL="457200" indent="-457200" algn="l">
              <a:lnSpc>
                <a:spcPts val="3779"/>
              </a:lnSpc>
              <a:buFont typeface="Arial" panose="020B0604020202020204" pitchFamily="34" charset="0"/>
              <a:buChar char="•"/>
            </a:pPr>
            <a:endParaRPr lang="en-US" sz="3499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457200" indent="-457200" algn="l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34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New information collected for the Gulf Region in </a:t>
            </a:r>
            <a:r>
              <a:rPr lang="en-US" sz="3499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elog</a:t>
            </a:r>
            <a:r>
              <a:rPr lang="en-US" sz="34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:</a:t>
            </a:r>
          </a:p>
          <a:p>
            <a:pPr marL="914400" lvl="1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34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Coordinates</a:t>
            </a:r>
          </a:p>
          <a:p>
            <a:pPr marL="914400" lvl="1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34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Bait</a:t>
            </a:r>
          </a:p>
          <a:p>
            <a:pPr marL="914400" lvl="1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34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Personal consumption</a:t>
            </a:r>
          </a:p>
          <a:p>
            <a:pPr algn="l">
              <a:lnSpc>
                <a:spcPts val="2592"/>
              </a:lnSpc>
            </a:pPr>
            <a:endParaRPr lang="en-US" sz="3499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white wheel in a blue circle  Description automatically generated"/>
          <p:cNvSpPr/>
          <p:nvPr/>
        </p:nvSpPr>
        <p:spPr>
          <a:xfrm>
            <a:off x="751352" y="702012"/>
            <a:ext cx="1950702" cy="1950702"/>
          </a:xfrm>
          <a:custGeom>
            <a:avLst/>
            <a:gdLst/>
            <a:ahLst/>
            <a:cxnLst/>
            <a:rect l="l" t="t" r="r" b="b"/>
            <a:pathLst>
              <a:path w="1950702" h="1950702">
                <a:moveTo>
                  <a:pt x="0" y="0"/>
                </a:moveTo>
                <a:lnTo>
                  <a:pt x="1950701" y="0"/>
                </a:lnTo>
                <a:lnTo>
                  <a:pt x="1950701" y="1950702"/>
                </a:lnTo>
                <a:lnTo>
                  <a:pt x="0" y="19507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200400" y="3009900"/>
            <a:ext cx="14401800" cy="621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79"/>
              </a:lnSpc>
            </a:pPr>
            <a:r>
              <a:rPr lang="en-US" sz="34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Getting fishers prepared for electronic logbooks:</a:t>
            </a:r>
          </a:p>
          <a:p>
            <a:pPr algn="just">
              <a:lnSpc>
                <a:spcPts val="3779"/>
              </a:lnSpc>
            </a:pPr>
            <a:endParaRPr lang="en-US" sz="3499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835022" lvl="1" indent="-457200" algn="just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34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Built a hands-on training program </a:t>
            </a:r>
          </a:p>
          <a:p>
            <a:pPr marL="377822" lvl="1" algn="just">
              <a:lnSpc>
                <a:spcPts val="3779"/>
              </a:lnSpc>
            </a:pPr>
            <a:endParaRPr lang="en-US" sz="3499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835022" lvl="1" indent="-457200" algn="just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34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Developed a step-by-step guide: downloading/ registering </a:t>
            </a:r>
          </a:p>
          <a:p>
            <a:pPr marL="377822" lvl="1" algn="just">
              <a:lnSpc>
                <a:spcPts val="3779"/>
              </a:lnSpc>
            </a:pPr>
            <a:endParaRPr lang="en-US" sz="3499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835022" lvl="1" indent="-457200" algn="just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34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Developed an illustrated step by step guide for app use</a:t>
            </a:r>
          </a:p>
          <a:p>
            <a:pPr marL="377822" lvl="1" algn="just">
              <a:lnSpc>
                <a:spcPts val="3779"/>
              </a:lnSpc>
            </a:pPr>
            <a:endParaRPr lang="en-US" sz="3499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835022" lvl="1" indent="-457200" algn="just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34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Created  “how to” videos </a:t>
            </a:r>
          </a:p>
          <a:p>
            <a:pPr marL="377822" lvl="1" algn="just">
              <a:lnSpc>
                <a:spcPts val="3779"/>
              </a:lnSpc>
            </a:pPr>
            <a:endParaRPr lang="en-US" sz="3499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835022" lvl="1" indent="-457200" algn="just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34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Provided a free trial to allow fishers to test the app </a:t>
            </a:r>
          </a:p>
          <a:p>
            <a:pPr marL="377822" lvl="1" algn="just">
              <a:lnSpc>
                <a:spcPts val="3779"/>
              </a:lnSpc>
            </a:pPr>
            <a:endParaRPr lang="en-US" sz="3499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just">
              <a:lnSpc>
                <a:spcPts val="2592"/>
              </a:lnSpc>
            </a:pPr>
            <a:endParaRPr lang="en-US" sz="3499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447</Words>
  <Application>Microsoft Macintosh PowerPoint</Application>
  <PresentationFormat>Custom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Arial</vt:lpstr>
      <vt:lpstr>Roboto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Captains elog Molly October.pptx</dc:title>
  <dc:creator>Hod Pharis</dc:creator>
  <cp:lastModifiedBy>Molly Aylward</cp:lastModifiedBy>
  <cp:revision>8</cp:revision>
  <dcterms:created xsi:type="dcterms:W3CDTF">2006-08-16T00:00:00Z</dcterms:created>
  <dcterms:modified xsi:type="dcterms:W3CDTF">2025-10-17T11:39:33Z</dcterms:modified>
  <dc:identifier>DAGZOgsoGj8</dc:identifier>
</cp:coreProperties>
</file>