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7"/>
  </p:notesMasterIdLst>
  <p:sldIdLst>
    <p:sldId id="420" r:id="rId2"/>
    <p:sldId id="741" r:id="rId3"/>
    <p:sldId id="736" r:id="rId4"/>
    <p:sldId id="743" r:id="rId5"/>
    <p:sldId id="744" r:id="rId6"/>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5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64" autoAdjust="0"/>
    <p:restoredTop sz="94249" autoAdjust="0"/>
  </p:normalViewPr>
  <p:slideViewPr>
    <p:cSldViewPr snapToGrid="0" snapToObjects="1">
      <p:cViewPr varScale="1">
        <p:scale>
          <a:sx n="51" d="100"/>
          <a:sy n="51" d="100"/>
        </p:scale>
        <p:origin x="1372" y="264"/>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snapToObjects="1">
      <p:cViewPr varScale="1">
        <p:scale>
          <a:sx n="54" d="100"/>
          <a:sy n="54"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7072"/>
          </a:xfrm>
          <a:prstGeom prst="rect">
            <a:avLst/>
          </a:prstGeom>
        </p:spPr>
        <p:txBody>
          <a:bodyPr vert="horz" lIns="93323" tIns="46661" rIns="93323" bIns="46661" rtlCol="0"/>
          <a:lstStyle>
            <a:lvl1pPr algn="l">
              <a:defRPr sz="1200"/>
            </a:lvl1pPr>
          </a:lstStyle>
          <a:p>
            <a:endParaRPr lang="en-US"/>
          </a:p>
        </p:txBody>
      </p:sp>
      <p:sp>
        <p:nvSpPr>
          <p:cNvPr id="3" name="Date Placeholder 2"/>
          <p:cNvSpPr>
            <a:spLocks noGrp="1"/>
          </p:cNvSpPr>
          <p:nvPr>
            <p:ph type="dt" idx="1"/>
          </p:nvPr>
        </p:nvSpPr>
        <p:spPr>
          <a:xfrm>
            <a:off x="3978133" y="0"/>
            <a:ext cx="3043343" cy="467072"/>
          </a:xfrm>
          <a:prstGeom prst="rect">
            <a:avLst/>
          </a:prstGeom>
        </p:spPr>
        <p:txBody>
          <a:bodyPr vert="horz" lIns="93323" tIns="46661" rIns="93323" bIns="46661" rtlCol="0"/>
          <a:lstStyle>
            <a:lvl1pPr algn="r">
              <a:defRPr sz="1200"/>
            </a:lvl1pPr>
          </a:lstStyle>
          <a:p>
            <a:fld id="{95698666-C5AC-8948-8F10-389865CA7BC6}" type="datetimeFigureOut">
              <a:rPr lang="en-US" smtClean="0"/>
              <a:t>10/27/2025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3" tIns="46661" rIns="93323" bIns="46661"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3" tIns="46661" rIns="93323" bIns="4666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2031"/>
            <a:ext cx="3043343" cy="467071"/>
          </a:xfrm>
          <a:prstGeom prst="rect">
            <a:avLst/>
          </a:prstGeom>
        </p:spPr>
        <p:txBody>
          <a:bodyPr vert="horz" lIns="93323" tIns="46661" rIns="93323" bIns="46661" rtlCol="0" anchor="b"/>
          <a:lstStyle>
            <a:lvl1pPr algn="l">
              <a:defRPr sz="1200"/>
            </a:lvl1pPr>
          </a:lstStyle>
          <a:p>
            <a:endParaRPr lang="en-US"/>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23" tIns="46661" rIns="93323" bIns="46661" rtlCol="0" anchor="b"/>
          <a:lstStyle>
            <a:lvl1pPr algn="r">
              <a:defRPr sz="1200"/>
            </a:lvl1pPr>
          </a:lstStyle>
          <a:p>
            <a:fld id="{5EA4B952-DAF1-5E4E-93F1-8F986E329F0C}" type="slidenum">
              <a:rPr lang="en-US" smtClean="0"/>
              <a:t>‹#›</a:t>
            </a:fld>
            <a:endParaRPr lang="en-US"/>
          </a:p>
        </p:txBody>
      </p:sp>
    </p:spTree>
    <p:extLst>
      <p:ext uri="{BB962C8B-B14F-4D97-AF65-F5344CB8AC3E}">
        <p14:creationId xmlns:p14="http://schemas.microsoft.com/office/powerpoint/2010/main" val="301899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3750AB5-3E64-4190-9860-CFEA4738512E}" type="slidenum">
              <a:rPr lang="en-US" smtClean="0"/>
              <a:t>1</a:t>
            </a:fld>
            <a:endParaRPr lang="en-US"/>
          </a:p>
        </p:txBody>
      </p:sp>
    </p:spTree>
    <p:extLst>
      <p:ext uri="{BB962C8B-B14F-4D97-AF65-F5344CB8AC3E}">
        <p14:creationId xmlns:p14="http://schemas.microsoft.com/office/powerpoint/2010/main" val="1862200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Section 301 of the Trade Act of 1974 (19 U.S.C. § 2411) is a U.S. law that authorizes the President, or more commonly the United States Trade Representative (USTR), to take retaliatory action against foreign governments that engage in trade practices that are unfair, discriminatory, or violate international trade agreements. This action can include imposing tariffs, other import restrictions, or withdrawing trade benefits to address barriers that burden or restrict U.S. commerce. </a:t>
            </a:r>
            <a:endParaRPr lang="en-CA" dirty="0"/>
          </a:p>
        </p:txBody>
      </p:sp>
      <p:sp>
        <p:nvSpPr>
          <p:cNvPr id="4" name="Slide Number Placeholder 3"/>
          <p:cNvSpPr>
            <a:spLocks noGrp="1"/>
          </p:cNvSpPr>
          <p:nvPr>
            <p:ph type="sldNum" sz="quarter" idx="5"/>
          </p:nvPr>
        </p:nvSpPr>
        <p:spPr/>
        <p:txBody>
          <a:bodyPr/>
          <a:lstStyle/>
          <a:p>
            <a:fld id="{5EA4B952-DAF1-5E4E-93F1-8F986E329F0C}" type="slidenum">
              <a:rPr lang="en-US" smtClean="0"/>
              <a:t>2</a:t>
            </a:fld>
            <a:endParaRPr lang="en-US"/>
          </a:p>
        </p:txBody>
      </p:sp>
    </p:spTree>
    <p:extLst>
      <p:ext uri="{BB962C8B-B14F-4D97-AF65-F5344CB8AC3E}">
        <p14:creationId xmlns:p14="http://schemas.microsoft.com/office/powerpoint/2010/main" val="18322537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EA4B952-DAF1-5E4E-93F1-8F986E329F0C}" type="slidenum">
              <a:rPr lang="en-US" smtClean="0"/>
              <a:t>3</a:t>
            </a:fld>
            <a:endParaRPr lang="en-US"/>
          </a:p>
        </p:txBody>
      </p:sp>
    </p:spTree>
    <p:extLst>
      <p:ext uri="{BB962C8B-B14F-4D97-AF65-F5344CB8AC3E}">
        <p14:creationId xmlns:p14="http://schemas.microsoft.com/office/powerpoint/2010/main" val="13586754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6" name="Picture 5"/>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marL="0" marR="0" indent="0" algn="ctr" defTabSz="457200" rtl="0" eaLnBrk="1" fontAlgn="auto" latinLnBrk="0" hangingPunct="1">
              <a:lnSpc>
                <a:spcPct val="100000"/>
              </a:lnSpc>
              <a:spcBef>
                <a:spcPts val="0"/>
              </a:spcBef>
              <a:spcAft>
                <a:spcPts val="0"/>
              </a:spcAft>
              <a:buClrTx/>
              <a:buSzTx/>
              <a:buFontTx/>
              <a:buNone/>
              <a:tabLs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47535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Rectangle 1"/>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1154953" y="2001520"/>
            <a:ext cx="8761413" cy="4140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E879DD-7929-4255-BC58-0AE0BCE4338D}"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C10288-D015-486A-B417-52E767464856}" type="slidenum">
              <a:rPr lang="en-US" smtClean="0"/>
              <a:t>‹#›</a:t>
            </a:fld>
            <a:endParaRPr lang="en-US"/>
          </a:p>
        </p:txBody>
      </p:sp>
    </p:spTree>
    <p:extLst>
      <p:ext uri="{BB962C8B-B14F-4D97-AF65-F5344CB8AC3E}">
        <p14:creationId xmlns:p14="http://schemas.microsoft.com/office/powerpoint/2010/main" val="2164657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cSld name="1_Title Slide">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0910"/>
            <a:ext cx="12288000" cy="6912000"/>
          </a:xfrm>
          <a:prstGeom prst="rect">
            <a:avLst/>
          </a:prstGeom>
        </p:spPr>
      </p:pic>
      <p:sp>
        <p:nvSpPr>
          <p:cNvPr id="6" name="Title 1"/>
          <p:cNvSpPr>
            <a:spLocks noGrp="1"/>
          </p:cNvSpPr>
          <p:nvPr>
            <p:ph type="ctrTitle" hasCustomPrompt="1"/>
          </p:nvPr>
        </p:nvSpPr>
        <p:spPr>
          <a:xfrm>
            <a:off x="659142" y="2148881"/>
            <a:ext cx="11293509" cy="1136103"/>
          </a:xfrm>
          <a:prstGeom prst="rect">
            <a:avLst/>
          </a:prstGeom>
        </p:spPr>
        <p:txBody>
          <a:bodyPr/>
          <a:lstStyle>
            <a:lvl1pPr algn="l">
              <a:defRPr sz="8000" b="0" i="0" baseline="0">
                <a:solidFill>
                  <a:srgbClr val="006BB6"/>
                </a:solidFill>
                <a:latin typeface="Calibri Light"/>
                <a:cs typeface="Calibri Light"/>
              </a:defRPr>
            </a:lvl1pPr>
          </a:lstStyle>
          <a:p>
            <a:r>
              <a:rPr lang="en-US" dirty="0"/>
              <a:t>Title in Calibri Light</a:t>
            </a:r>
          </a:p>
        </p:txBody>
      </p:sp>
      <p:sp>
        <p:nvSpPr>
          <p:cNvPr id="7" name="Subtitle 2"/>
          <p:cNvSpPr>
            <a:spLocks noGrp="1"/>
          </p:cNvSpPr>
          <p:nvPr>
            <p:ph type="subTitle" idx="1" hasCustomPrompt="1"/>
          </p:nvPr>
        </p:nvSpPr>
        <p:spPr>
          <a:xfrm>
            <a:off x="1396961" y="3334999"/>
            <a:ext cx="5625615" cy="650252"/>
          </a:xfrm>
          <a:prstGeom prst="rect">
            <a:avLst/>
          </a:prstGeom>
        </p:spPr>
        <p:txBody>
          <a:bodyPr/>
          <a:lstStyle>
            <a:lvl1pPr marL="0" indent="0" algn="l">
              <a:buNone/>
              <a:defRPr sz="3000" b="0" i="0">
                <a:solidFill>
                  <a:srgbClr val="00AEEF"/>
                </a:solidFill>
                <a:latin typeface="Calibri Light"/>
                <a:cs typeface="Calibri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in Calibri Light</a:t>
            </a:r>
          </a:p>
        </p:txBody>
      </p:sp>
    </p:spTree>
    <p:extLst>
      <p:ext uri="{BB962C8B-B14F-4D97-AF65-F5344CB8AC3E}">
        <p14:creationId xmlns:p14="http://schemas.microsoft.com/office/powerpoint/2010/main" val="2327658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7"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Rectangle 20"/>
          <p:cNvSpPr/>
          <p:nvPr/>
        </p:nvSpPr>
        <p:spPr>
          <a:xfrm>
            <a:off x="10800781"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CA"/>
          </a:p>
        </p:txBody>
      </p:sp>
      <p:sp>
        <p:nvSpPr>
          <p:cNvPr id="6" name="Slide Number Placeholder 5"/>
          <p:cNvSpPr>
            <a:spLocks noGrp="1"/>
          </p:cNvSpPr>
          <p:nvPr>
            <p:ph type="sldNum" sz="quarter" idx="4"/>
          </p:nvPr>
        </p:nvSpPr>
        <p:spPr bwMode="gray">
          <a:xfrm>
            <a:off x="10715509"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hdr="0" ftr="0" dt="0"/>
  <p:txStyles>
    <p:titleStyle>
      <a:lvl1pPr algn="l" defTabSz="457200" rtl="0" eaLnBrk="1" latinLnBrk="0" hangingPunct="1">
        <a:spcBef>
          <a:spcPct val="0"/>
        </a:spcBef>
        <a:buNone/>
        <a:defRPr sz="3600" b="0" i="0" kern="1200" baseline="0">
          <a:solidFill>
            <a:schemeClr val="accent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2D62B-750D-E072-EFDE-B364BEDCF797}"/>
              </a:ext>
            </a:extLst>
          </p:cNvPr>
          <p:cNvSpPr>
            <a:spLocks noGrp="1"/>
          </p:cNvSpPr>
          <p:nvPr>
            <p:ph type="ctrTitle"/>
          </p:nvPr>
        </p:nvSpPr>
        <p:spPr>
          <a:xfrm>
            <a:off x="226823" y="1779119"/>
            <a:ext cx="11293509" cy="1301832"/>
          </a:xfrm>
        </p:spPr>
        <p:txBody>
          <a:bodyPr/>
          <a:lstStyle/>
          <a:p>
            <a:pPr algn="ctr"/>
            <a:r>
              <a:rPr lang="en-CA" sz="4000" b="1" dirty="0"/>
              <a:t>Trade and Tariffs:</a:t>
            </a:r>
            <a:br>
              <a:rPr lang="en-CA" sz="4000" b="1" dirty="0"/>
            </a:br>
            <a:r>
              <a:rPr lang="en-CA" sz="4000" b="1" dirty="0"/>
              <a:t>an Overview of Challenges for the Fish and Seafood Industry</a:t>
            </a:r>
            <a:br>
              <a:rPr lang="en-CA" sz="4000" b="1" dirty="0"/>
            </a:br>
            <a:br>
              <a:rPr lang="en-CA" sz="4000" b="1" dirty="0"/>
            </a:br>
            <a:r>
              <a:rPr lang="en-CA" sz="3200" b="1" dirty="0"/>
              <a:t>Fish Harvesters Forum</a:t>
            </a:r>
          </a:p>
        </p:txBody>
      </p:sp>
      <p:sp>
        <p:nvSpPr>
          <p:cNvPr id="3" name="Subtitle 2">
            <a:extLst>
              <a:ext uri="{FF2B5EF4-FFF2-40B4-BE49-F238E27FC236}">
                <a16:creationId xmlns:a16="http://schemas.microsoft.com/office/drawing/2014/main" id="{588FC3AB-BAB2-AC53-CCEF-9B7DAA82FE83}"/>
              </a:ext>
            </a:extLst>
          </p:cNvPr>
          <p:cNvSpPr>
            <a:spLocks noGrp="1"/>
          </p:cNvSpPr>
          <p:nvPr>
            <p:ph type="subTitle" idx="1"/>
          </p:nvPr>
        </p:nvSpPr>
        <p:spPr>
          <a:xfrm>
            <a:off x="1396960" y="3974534"/>
            <a:ext cx="9468747" cy="2194945"/>
          </a:xfrm>
        </p:spPr>
        <p:txBody>
          <a:bodyPr/>
          <a:lstStyle/>
          <a:p>
            <a:endParaRPr lang="en-CA" sz="2400" dirty="0">
              <a:latin typeface="Aptos" panose="020B0004020202020204" pitchFamily="34" charset="0"/>
            </a:endParaRPr>
          </a:p>
          <a:p>
            <a:r>
              <a:rPr lang="en-CA" sz="2400" dirty="0">
                <a:latin typeface="Aptos" panose="020B0004020202020204" pitchFamily="34" charset="0"/>
              </a:rPr>
              <a:t>Trade Policy, Nova Scotia Department of Intergovernmental Affairs</a:t>
            </a:r>
          </a:p>
          <a:p>
            <a:r>
              <a:rPr lang="en-CA" sz="2400" dirty="0">
                <a:latin typeface="Aptos" panose="020B0004020202020204" pitchFamily="34" charset="0"/>
              </a:rPr>
              <a:t>October 16, 2025</a:t>
            </a:r>
          </a:p>
        </p:txBody>
      </p:sp>
    </p:spTree>
    <p:extLst>
      <p:ext uri="{BB962C8B-B14F-4D97-AF65-F5344CB8AC3E}">
        <p14:creationId xmlns:p14="http://schemas.microsoft.com/office/powerpoint/2010/main" val="1836091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CC95A-0E1A-419E-B21B-6974685F4FB6}"/>
              </a:ext>
            </a:extLst>
          </p:cNvPr>
          <p:cNvSpPr>
            <a:spLocks noGrp="1"/>
          </p:cNvSpPr>
          <p:nvPr>
            <p:ph type="title"/>
          </p:nvPr>
        </p:nvSpPr>
        <p:spPr>
          <a:xfrm>
            <a:off x="825441" y="201626"/>
            <a:ext cx="8761413" cy="706964"/>
          </a:xfrm>
        </p:spPr>
        <p:txBody>
          <a:bodyPr>
            <a:normAutofit/>
          </a:bodyPr>
          <a:lstStyle/>
          <a:p>
            <a:r>
              <a:rPr lang="en-CA" b="1" dirty="0">
                <a:solidFill>
                  <a:schemeClr val="tx2"/>
                </a:solidFill>
              </a:rPr>
              <a:t>CUSMA Review/US Measures</a:t>
            </a:r>
          </a:p>
        </p:txBody>
      </p:sp>
      <p:sp>
        <p:nvSpPr>
          <p:cNvPr id="4" name="Slide Number Placeholder 3">
            <a:extLst>
              <a:ext uri="{FF2B5EF4-FFF2-40B4-BE49-F238E27FC236}">
                <a16:creationId xmlns:a16="http://schemas.microsoft.com/office/drawing/2014/main" id="{C5FD87D6-05A4-4A3F-A191-89180683D147}"/>
              </a:ext>
            </a:extLst>
          </p:cNvPr>
          <p:cNvSpPr>
            <a:spLocks noGrp="1"/>
          </p:cNvSpPr>
          <p:nvPr>
            <p:ph type="sldNum" sz="quarter" idx="12"/>
          </p:nvPr>
        </p:nvSpPr>
        <p:spPr>
          <a:xfrm>
            <a:off x="10352540" y="295729"/>
            <a:ext cx="838199" cy="767687"/>
          </a:xfrm>
        </p:spPr>
        <p:txBody>
          <a:bodyPr>
            <a:normAutofit/>
          </a:bodyPr>
          <a:lstStyle/>
          <a:p>
            <a:pPr>
              <a:spcAft>
                <a:spcPts val="600"/>
              </a:spcAft>
            </a:pPr>
            <a:fld id="{75C10288-D015-486A-B417-52E767464856}" type="slidenum">
              <a:rPr lang="en-US" smtClean="0">
                <a:solidFill>
                  <a:srgbClr val="FFFFFF"/>
                </a:solidFill>
              </a:rPr>
              <a:pPr>
                <a:spcAft>
                  <a:spcPts val="600"/>
                </a:spcAft>
              </a:pPr>
              <a:t>2</a:t>
            </a:fld>
            <a:endParaRPr lang="en-US">
              <a:solidFill>
                <a:srgbClr val="FFFFFF"/>
              </a:solidFill>
            </a:endParaRPr>
          </a:p>
        </p:txBody>
      </p:sp>
      <p:sp>
        <p:nvSpPr>
          <p:cNvPr id="1032" name="Content Placeholder 2">
            <a:extLst>
              <a:ext uri="{FF2B5EF4-FFF2-40B4-BE49-F238E27FC236}">
                <a16:creationId xmlns:a16="http://schemas.microsoft.com/office/drawing/2014/main" id="{C59A31CD-D848-4941-AA05-88D1907812EF}"/>
              </a:ext>
            </a:extLst>
          </p:cNvPr>
          <p:cNvSpPr>
            <a:spLocks noGrp="1"/>
          </p:cNvSpPr>
          <p:nvPr>
            <p:ph idx="1"/>
          </p:nvPr>
        </p:nvSpPr>
        <p:spPr>
          <a:xfrm>
            <a:off x="148280" y="1748823"/>
            <a:ext cx="7356390" cy="4281274"/>
          </a:xfrm>
        </p:spPr>
        <p:txBody>
          <a:bodyPr anchor="ctr">
            <a:normAutofit fontScale="92500" lnSpcReduction="10000"/>
          </a:bodyPr>
          <a:lstStyle/>
          <a:p>
            <a:pPr>
              <a:lnSpc>
                <a:spcPct val="90000"/>
              </a:lnSpc>
            </a:pPr>
            <a:r>
              <a:rPr lang="en-CA" sz="1600" dirty="0"/>
              <a:t>Tariffs not applied on CUSMA compliant goods</a:t>
            </a:r>
          </a:p>
          <a:p>
            <a:pPr>
              <a:lnSpc>
                <a:spcPct val="90000"/>
              </a:lnSpc>
            </a:pPr>
            <a:r>
              <a:rPr lang="en-CA" sz="1600" b="1" dirty="0"/>
              <a:t>CUSMA review</a:t>
            </a:r>
          </a:p>
          <a:p>
            <a:pPr lvl="1">
              <a:lnSpc>
                <a:spcPct val="90000"/>
              </a:lnSpc>
            </a:pPr>
            <a:r>
              <a:rPr lang="en-CA" sz="1400" dirty="0"/>
              <a:t>A review not a re-negotiation but be prepared for all situation</a:t>
            </a:r>
          </a:p>
          <a:p>
            <a:pPr lvl="1">
              <a:lnSpc>
                <a:spcPct val="90000"/>
              </a:lnSpc>
            </a:pPr>
            <a:r>
              <a:rPr lang="en-CA" sz="1400" dirty="0"/>
              <a:t>Fisheries Cover many chapters of CUSMA (Tariffs, Environment, Subsidies, TBT, SPS, trade facilitation)</a:t>
            </a:r>
          </a:p>
          <a:p>
            <a:pPr lvl="1">
              <a:lnSpc>
                <a:spcPct val="90000"/>
              </a:lnSpc>
            </a:pPr>
            <a:r>
              <a:rPr lang="en-CA" sz="1400" dirty="0"/>
              <a:t>Objective: Maintain market access, trade facilitation, reduction of red tape </a:t>
            </a:r>
          </a:p>
          <a:p>
            <a:pPr>
              <a:lnSpc>
                <a:spcPct val="90000"/>
              </a:lnSpc>
            </a:pPr>
            <a:r>
              <a:rPr lang="en-US" sz="1400" dirty="0"/>
              <a:t>Message: </a:t>
            </a:r>
            <a:r>
              <a:rPr lang="en-CA" sz="1400" dirty="0"/>
              <a:t>Integration of the sector </a:t>
            </a:r>
            <a:r>
              <a:rPr lang="en-CA" sz="1400" dirty="0" err="1"/>
              <a:t>i.e</a:t>
            </a:r>
            <a:r>
              <a:rPr lang="en-CA" sz="1400" dirty="0"/>
              <a:t> movement of seafood across the border</a:t>
            </a:r>
          </a:p>
          <a:p>
            <a:pPr>
              <a:lnSpc>
                <a:spcPct val="90000"/>
              </a:lnSpc>
            </a:pPr>
            <a:r>
              <a:rPr lang="en-CA" sz="1600" b="1" dirty="0"/>
              <a:t>Issues for the review/re-negotiation</a:t>
            </a:r>
          </a:p>
          <a:p>
            <a:pPr lvl="1">
              <a:lnSpc>
                <a:spcPct val="90000"/>
              </a:lnSpc>
            </a:pPr>
            <a:r>
              <a:rPr lang="en-CA" sz="1400" dirty="0"/>
              <a:t>President Trump signed an Executive Order (April) </a:t>
            </a:r>
            <a:r>
              <a:rPr lang="en-US" sz="1400" dirty="0"/>
              <a:t>“Restoring American Seafood Competitiveness” which directs federal agencies to roll back or revise “overly burdensome” fisheries regulation and promote production, marketing, sale, and export of United States fishery and aquaculture products and strengthen domestic processing capacity. </a:t>
            </a:r>
          </a:p>
          <a:p>
            <a:pPr lvl="1">
              <a:lnSpc>
                <a:spcPct val="90000"/>
              </a:lnSpc>
            </a:pPr>
            <a:r>
              <a:rPr lang="en-US" sz="1400" dirty="0"/>
              <a:t>This may signal: inward looking for access and production and some form of deregulation; the EO mentions the use of section 301</a:t>
            </a:r>
          </a:p>
          <a:p>
            <a:pPr lvl="1">
              <a:lnSpc>
                <a:spcPct val="90000"/>
              </a:lnSpc>
            </a:pPr>
            <a:r>
              <a:rPr lang="en-US" sz="1400" dirty="0"/>
              <a:t>Subsidies (AFF)</a:t>
            </a:r>
          </a:p>
          <a:p>
            <a:pPr lvl="1">
              <a:lnSpc>
                <a:spcPct val="90000"/>
              </a:lnSpc>
            </a:pPr>
            <a:r>
              <a:rPr lang="en-US" sz="1400" dirty="0"/>
              <a:t>Use of standards to limit market access</a:t>
            </a:r>
            <a:endParaRPr lang="en-CA" sz="1400" dirty="0"/>
          </a:p>
          <a:p>
            <a:pPr>
              <a:lnSpc>
                <a:spcPct val="90000"/>
              </a:lnSpc>
            </a:pPr>
            <a:endParaRPr lang="en-CA" sz="900" dirty="0"/>
          </a:p>
          <a:p>
            <a:pPr>
              <a:lnSpc>
                <a:spcPct val="90000"/>
              </a:lnSpc>
            </a:pPr>
            <a:endParaRPr lang="en-CA" sz="900" dirty="0"/>
          </a:p>
          <a:p>
            <a:pPr>
              <a:lnSpc>
                <a:spcPct val="90000"/>
              </a:lnSpc>
            </a:pPr>
            <a:endParaRPr lang="en-US" sz="900" dirty="0"/>
          </a:p>
          <a:p>
            <a:pPr>
              <a:lnSpc>
                <a:spcPct val="90000"/>
              </a:lnSpc>
            </a:pPr>
            <a:endParaRPr lang="en-CA" sz="900" dirty="0"/>
          </a:p>
        </p:txBody>
      </p:sp>
      <p:pic>
        <p:nvPicPr>
          <p:cNvPr id="1026" name="Picture 2" descr="Mexico Agreement (CUSMA ...">
            <a:extLst>
              <a:ext uri="{FF2B5EF4-FFF2-40B4-BE49-F238E27FC236}">
                <a16:creationId xmlns:a16="http://schemas.microsoft.com/office/drawing/2014/main" id="{448A1BAE-8342-6384-0C11-3D91B0AB6F77}"/>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852663" y="3880022"/>
            <a:ext cx="3291093" cy="1263707"/>
          </a:xfrm>
          <a:prstGeom prst="roundRect">
            <a:avLst>
              <a:gd name="adj" fmla="val 1858"/>
            </a:avLst>
          </a:prstGeom>
          <a:no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6325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58585-A555-4282-8A77-B14484AD72B6}"/>
              </a:ext>
            </a:extLst>
          </p:cNvPr>
          <p:cNvSpPr>
            <a:spLocks noGrp="1"/>
          </p:cNvSpPr>
          <p:nvPr>
            <p:ph type="title"/>
          </p:nvPr>
        </p:nvSpPr>
        <p:spPr>
          <a:xfrm>
            <a:off x="181289" y="250558"/>
            <a:ext cx="8761413" cy="706964"/>
          </a:xfrm>
        </p:spPr>
        <p:txBody>
          <a:bodyPr>
            <a:normAutofit/>
          </a:bodyPr>
          <a:lstStyle/>
          <a:p>
            <a:r>
              <a:rPr lang="en-CA" b="1" dirty="0"/>
              <a:t>China Additional Tariffs</a:t>
            </a:r>
          </a:p>
        </p:txBody>
      </p:sp>
      <p:sp>
        <p:nvSpPr>
          <p:cNvPr id="4" name="Slide Number Placeholder 3">
            <a:extLst>
              <a:ext uri="{FF2B5EF4-FFF2-40B4-BE49-F238E27FC236}">
                <a16:creationId xmlns:a16="http://schemas.microsoft.com/office/drawing/2014/main" id="{3FA54B9E-3E03-4369-A117-001D531EF192}"/>
              </a:ext>
            </a:extLst>
          </p:cNvPr>
          <p:cNvSpPr>
            <a:spLocks noGrp="1"/>
          </p:cNvSpPr>
          <p:nvPr>
            <p:ph type="sldNum" sz="quarter" idx="12"/>
          </p:nvPr>
        </p:nvSpPr>
        <p:spPr>
          <a:xfrm>
            <a:off x="10352540" y="295729"/>
            <a:ext cx="838199" cy="767687"/>
          </a:xfrm>
        </p:spPr>
        <p:txBody>
          <a:bodyPr>
            <a:normAutofit/>
          </a:bodyPr>
          <a:lstStyle/>
          <a:p>
            <a:pPr>
              <a:spcAft>
                <a:spcPts val="600"/>
              </a:spcAft>
            </a:pPr>
            <a:fld id="{75C10288-D015-486A-B417-52E767464856}" type="slidenum">
              <a:rPr lang="en-US" smtClean="0"/>
              <a:pPr>
                <a:spcAft>
                  <a:spcPts val="600"/>
                </a:spcAft>
              </a:pPr>
              <a:t>3</a:t>
            </a:fld>
            <a:endParaRPr lang="en-US"/>
          </a:p>
        </p:txBody>
      </p:sp>
      <p:sp>
        <p:nvSpPr>
          <p:cNvPr id="3" name="Content Placeholder 2">
            <a:extLst>
              <a:ext uri="{FF2B5EF4-FFF2-40B4-BE49-F238E27FC236}">
                <a16:creationId xmlns:a16="http://schemas.microsoft.com/office/drawing/2014/main" id="{7631436F-7454-42A9-8595-52094B638A8E}"/>
              </a:ext>
            </a:extLst>
          </p:cNvPr>
          <p:cNvSpPr>
            <a:spLocks noGrp="1"/>
          </p:cNvSpPr>
          <p:nvPr>
            <p:ph idx="1"/>
          </p:nvPr>
        </p:nvSpPr>
        <p:spPr>
          <a:xfrm>
            <a:off x="181289" y="1663480"/>
            <a:ext cx="6483462" cy="4341394"/>
          </a:xfrm>
        </p:spPr>
        <p:txBody>
          <a:bodyPr anchor="ctr">
            <a:normAutofit lnSpcReduction="10000"/>
          </a:bodyPr>
          <a:lstStyle/>
          <a:p>
            <a:pPr marL="0" indent="0">
              <a:lnSpc>
                <a:spcPct val="90000"/>
              </a:lnSpc>
              <a:buNone/>
            </a:pPr>
            <a:r>
              <a:rPr lang="en-CA" sz="1600" b="1" dirty="0"/>
              <a:t>Additional Tariffs</a:t>
            </a:r>
          </a:p>
          <a:p>
            <a:pPr>
              <a:lnSpc>
                <a:spcPct val="90000"/>
              </a:lnSpc>
            </a:pPr>
            <a:r>
              <a:rPr lang="en-CA" sz="1600" dirty="0"/>
              <a:t>China imposed 25% additional tariffs on the top of 7% “normal” tariffs</a:t>
            </a:r>
          </a:p>
          <a:p>
            <a:pPr>
              <a:lnSpc>
                <a:spcPct val="90000"/>
              </a:lnSpc>
            </a:pPr>
            <a:r>
              <a:rPr lang="en-CA" sz="1600" dirty="0"/>
              <a:t>China sees it a  counter measure to CA tariffs on EV, steel and aluminium</a:t>
            </a:r>
          </a:p>
          <a:p>
            <a:pPr>
              <a:lnSpc>
                <a:spcPct val="90000"/>
              </a:lnSpc>
            </a:pPr>
            <a:r>
              <a:rPr lang="en-CA" sz="1600" dirty="0"/>
              <a:t>Chinese ambassador mentioned that China will remove duties on agricultural products if CA removes on EV – Seafood was not mentioned.</a:t>
            </a:r>
          </a:p>
          <a:p>
            <a:pPr>
              <a:lnSpc>
                <a:spcPct val="90000"/>
              </a:lnSpc>
            </a:pPr>
            <a:r>
              <a:rPr lang="en-CA" sz="1600" dirty="0"/>
              <a:t>Since additional tariff drop of 49% of lobster exports</a:t>
            </a:r>
          </a:p>
          <a:p>
            <a:pPr marL="0" indent="0">
              <a:lnSpc>
                <a:spcPct val="90000"/>
              </a:lnSpc>
              <a:buNone/>
            </a:pPr>
            <a:r>
              <a:rPr lang="en-CA" sz="1600" b="1" dirty="0"/>
              <a:t>Actions by NS:</a:t>
            </a:r>
          </a:p>
          <a:p>
            <a:pPr>
              <a:lnSpc>
                <a:spcPct val="90000"/>
              </a:lnSpc>
            </a:pPr>
            <a:r>
              <a:rPr lang="en-CA" sz="1600" dirty="0"/>
              <a:t>Made a submission to Finance CA in the context of the review of the additional tariff to remove the tariffs</a:t>
            </a:r>
          </a:p>
          <a:p>
            <a:pPr>
              <a:lnSpc>
                <a:spcPct val="90000"/>
              </a:lnSpc>
            </a:pPr>
            <a:r>
              <a:rPr lang="en-CA" sz="1600" dirty="0"/>
              <a:t>Ask for support for the sector</a:t>
            </a:r>
          </a:p>
          <a:p>
            <a:pPr>
              <a:lnSpc>
                <a:spcPct val="90000"/>
              </a:lnSpc>
            </a:pPr>
            <a:r>
              <a:rPr lang="en-CA" sz="1600" dirty="0"/>
              <a:t>Engaged with GAC officials</a:t>
            </a:r>
          </a:p>
          <a:p>
            <a:pPr>
              <a:lnSpc>
                <a:spcPct val="90000"/>
              </a:lnSpc>
            </a:pPr>
            <a:r>
              <a:rPr lang="en-CA" sz="1600" dirty="0"/>
              <a:t>PM Carney engaged with Chinese Premier</a:t>
            </a:r>
          </a:p>
        </p:txBody>
      </p:sp>
      <p:pic>
        <p:nvPicPr>
          <p:cNvPr id="2052" name="Picture 4" descr="Flag of China - Wikipedia">
            <a:extLst>
              <a:ext uri="{FF2B5EF4-FFF2-40B4-BE49-F238E27FC236}">
                <a16:creationId xmlns:a16="http://schemas.microsoft.com/office/drawing/2014/main" id="{D04AA6E0-6C35-64C2-FA43-895DC096BA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52264" y="3632119"/>
            <a:ext cx="2619375" cy="1743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762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572E4-8FA1-85B2-79EF-6089111677C0}"/>
              </a:ext>
            </a:extLst>
          </p:cNvPr>
          <p:cNvSpPr>
            <a:spLocks noGrp="1"/>
          </p:cNvSpPr>
          <p:nvPr>
            <p:ph type="title"/>
          </p:nvPr>
        </p:nvSpPr>
        <p:spPr>
          <a:xfrm>
            <a:off x="0" y="0"/>
            <a:ext cx="8761413" cy="706964"/>
          </a:xfrm>
        </p:spPr>
        <p:txBody>
          <a:bodyPr>
            <a:normAutofit/>
          </a:bodyPr>
          <a:lstStyle/>
          <a:p>
            <a:r>
              <a:rPr lang="en-CA" b="1" dirty="0">
                <a:solidFill>
                  <a:schemeClr val="tx2"/>
                </a:solidFill>
              </a:rPr>
              <a:t>WTO Fisheries Subsidies Agreement </a:t>
            </a:r>
          </a:p>
        </p:txBody>
      </p:sp>
      <p:sp>
        <p:nvSpPr>
          <p:cNvPr id="4" name="Slide Number Placeholder 3">
            <a:extLst>
              <a:ext uri="{FF2B5EF4-FFF2-40B4-BE49-F238E27FC236}">
                <a16:creationId xmlns:a16="http://schemas.microsoft.com/office/drawing/2014/main" id="{052C021D-A3FF-82B2-F126-723F70D42490}"/>
              </a:ext>
            </a:extLst>
          </p:cNvPr>
          <p:cNvSpPr>
            <a:spLocks noGrp="1"/>
          </p:cNvSpPr>
          <p:nvPr>
            <p:ph type="sldNum" sz="quarter" idx="12"/>
          </p:nvPr>
        </p:nvSpPr>
        <p:spPr>
          <a:xfrm>
            <a:off x="10352540" y="295729"/>
            <a:ext cx="838199" cy="767687"/>
          </a:xfrm>
        </p:spPr>
        <p:txBody>
          <a:bodyPr>
            <a:normAutofit/>
          </a:bodyPr>
          <a:lstStyle/>
          <a:p>
            <a:pPr>
              <a:spcAft>
                <a:spcPts val="600"/>
              </a:spcAft>
            </a:pPr>
            <a:fld id="{75C10288-D015-486A-B417-52E767464856}" type="slidenum">
              <a:rPr lang="en-US" smtClean="0"/>
              <a:pPr>
                <a:spcAft>
                  <a:spcPts val="600"/>
                </a:spcAft>
              </a:pPr>
              <a:t>4</a:t>
            </a:fld>
            <a:endParaRPr lang="en-US"/>
          </a:p>
        </p:txBody>
      </p:sp>
      <p:sp>
        <p:nvSpPr>
          <p:cNvPr id="3" name="Content Placeholder 2">
            <a:extLst>
              <a:ext uri="{FF2B5EF4-FFF2-40B4-BE49-F238E27FC236}">
                <a16:creationId xmlns:a16="http://schemas.microsoft.com/office/drawing/2014/main" id="{2C5F6755-19D8-89CB-2F1D-E88265B0C723}"/>
              </a:ext>
            </a:extLst>
          </p:cNvPr>
          <p:cNvSpPr>
            <a:spLocks noGrp="1"/>
          </p:cNvSpPr>
          <p:nvPr>
            <p:ph idx="1"/>
          </p:nvPr>
        </p:nvSpPr>
        <p:spPr>
          <a:xfrm>
            <a:off x="165140" y="1055691"/>
            <a:ext cx="7131206" cy="5100012"/>
          </a:xfrm>
        </p:spPr>
        <p:txBody>
          <a:bodyPr anchor="ctr">
            <a:normAutofit/>
          </a:bodyPr>
          <a:lstStyle/>
          <a:p>
            <a:pPr>
              <a:lnSpc>
                <a:spcPct val="90000"/>
              </a:lnSpc>
            </a:pPr>
            <a:r>
              <a:rPr lang="en-CA" dirty="0"/>
              <a:t>Adopted don 15 September 2025</a:t>
            </a:r>
          </a:p>
          <a:p>
            <a:pPr>
              <a:lnSpc>
                <a:spcPct val="90000"/>
              </a:lnSpc>
            </a:pPr>
            <a:r>
              <a:rPr lang="en-CA" b="1" dirty="0"/>
              <a:t>Main features </a:t>
            </a:r>
          </a:p>
          <a:p>
            <a:pPr lvl="1">
              <a:lnSpc>
                <a:spcPct val="90000"/>
              </a:lnSpc>
            </a:pPr>
            <a:r>
              <a:rPr lang="en-US" sz="1800" dirty="0"/>
              <a:t>Prohibits subsidies for IUU fishing</a:t>
            </a:r>
          </a:p>
          <a:p>
            <a:pPr lvl="1">
              <a:lnSpc>
                <a:spcPct val="90000"/>
              </a:lnSpc>
            </a:pPr>
            <a:r>
              <a:rPr lang="en-US" sz="1800" dirty="0"/>
              <a:t>Bans subsidies for overfished stocks:</a:t>
            </a:r>
          </a:p>
          <a:p>
            <a:pPr lvl="1">
              <a:lnSpc>
                <a:spcPct val="90000"/>
              </a:lnSpc>
            </a:pPr>
            <a:r>
              <a:rPr lang="en-US" sz="1800" dirty="0"/>
              <a:t>Ends subsidies for unregulated high seas fishing</a:t>
            </a:r>
          </a:p>
          <a:p>
            <a:pPr lvl="1">
              <a:lnSpc>
                <a:spcPct val="90000"/>
              </a:lnSpc>
            </a:pPr>
            <a:r>
              <a:rPr lang="en-CA" sz="1800" dirty="0"/>
              <a:t>Commitment to further negotiations</a:t>
            </a:r>
          </a:p>
          <a:p>
            <a:pPr>
              <a:lnSpc>
                <a:spcPct val="90000"/>
              </a:lnSpc>
            </a:pPr>
            <a:r>
              <a:rPr lang="en-CA" b="1" dirty="0"/>
              <a:t>Impact for Nova Scotia:</a:t>
            </a:r>
          </a:p>
          <a:p>
            <a:pPr lvl="1">
              <a:lnSpc>
                <a:spcPct val="90000"/>
              </a:lnSpc>
            </a:pPr>
            <a:r>
              <a:rPr lang="en-CA" sz="1800" dirty="0"/>
              <a:t>No direct impact as NS is a well regulated jurisdiction</a:t>
            </a:r>
          </a:p>
          <a:p>
            <a:pPr lvl="1">
              <a:lnSpc>
                <a:spcPct val="90000"/>
              </a:lnSpc>
            </a:pPr>
            <a:r>
              <a:rPr lang="en-CA" sz="1800" dirty="0"/>
              <a:t>The agreement on Subsidies and Countervailing measures still applies</a:t>
            </a:r>
          </a:p>
          <a:p>
            <a:pPr lvl="1">
              <a:lnSpc>
                <a:spcPct val="90000"/>
              </a:lnSpc>
            </a:pPr>
            <a:r>
              <a:rPr lang="en-CA" sz="1800" dirty="0"/>
              <a:t>AFF not directly concerned by this phase</a:t>
            </a:r>
          </a:p>
          <a:p>
            <a:pPr lvl="1">
              <a:lnSpc>
                <a:spcPct val="90000"/>
              </a:lnSpc>
            </a:pPr>
            <a:r>
              <a:rPr lang="en-CA" sz="1800" dirty="0"/>
              <a:t>Next phase may deal with more important issue for NS </a:t>
            </a:r>
            <a:r>
              <a:rPr lang="en-CA" sz="1800" dirty="0" err="1"/>
              <a:t>i.e</a:t>
            </a:r>
            <a:r>
              <a:rPr lang="en-CA" sz="1800" dirty="0"/>
              <a:t> overfishing and overcapacity and specific form of subsidies.</a:t>
            </a:r>
          </a:p>
          <a:p>
            <a:pPr>
              <a:lnSpc>
                <a:spcPct val="90000"/>
              </a:lnSpc>
            </a:pPr>
            <a:endParaRPr lang="en-CA" sz="1300" dirty="0"/>
          </a:p>
        </p:txBody>
      </p:sp>
      <p:pic>
        <p:nvPicPr>
          <p:cNvPr id="5" name="Picture 4">
            <a:extLst>
              <a:ext uri="{FF2B5EF4-FFF2-40B4-BE49-F238E27FC236}">
                <a16:creationId xmlns:a16="http://schemas.microsoft.com/office/drawing/2014/main" id="{69AB05C6-9D11-BA2B-6B20-8A7FFB06C676}"/>
              </a:ext>
            </a:extLst>
          </p:cNvPr>
          <p:cNvPicPr>
            <a:picLocks noChangeAspect="1"/>
          </p:cNvPicPr>
          <p:nvPr/>
        </p:nvPicPr>
        <p:blipFill>
          <a:blip r:embed="rId2"/>
          <a:srcRect r="-1" b="418"/>
          <a:stretch>
            <a:fillRect/>
          </a:stretch>
        </p:blipFill>
        <p:spPr>
          <a:xfrm>
            <a:off x="8020571" y="2775951"/>
            <a:ext cx="3080048" cy="3067163"/>
          </a:xfrm>
          <a:prstGeom prst="roundRect">
            <a:avLst>
              <a:gd name="adj" fmla="val 1858"/>
            </a:avLst>
          </a:prstGeom>
          <a:effectLst>
            <a:outerShdw blurRad="50800" dist="50800" dir="5400000" algn="tl" rotWithShape="0">
              <a:srgbClr val="000000">
                <a:alpha val="43000"/>
              </a:srgbClr>
            </a:outerShdw>
          </a:effectLst>
        </p:spPr>
      </p:pic>
    </p:spTree>
    <p:extLst>
      <p:ext uri="{BB962C8B-B14F-4D97-AF65-F5344CB8AC3E}">
        <p14:creationId xmlns:p14="http://schemas.microsoft.com/office/powerpoint/2010/main" val="1204359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3E6F1-4024-4EAC-F244-6BEED839EB20}"/>
              </a:ext>
            </a:extLst>
          </p:cNvPr>
          <p:cNvSpPr>
            <a:spLocks noGrp="1"/>
          </p:cNvSpPr>
          <p:nvPr>
            <p:ph type="title"/>
          </p:nvPr>
        </p:nvSpPr>
        <p:spPr>
          <a:xfrm>
            <a:off x="0" y="19157"/>
            <a:ext cx="8761413" cy="706964"/>
          </a:xfrm>
        </p:spPr>
        <p:txBody>
          <a:bodyPr/>
          <a:lstStyle/>
          <a:p>
            <a:r>
              <a:rPr lang="en-CA" b="1" dirty="0">
                <a:solidFill>
                  <a:schemeClr val="tx2"/>
                </a:solidFill>
              </a:rPr>
              <a:t>Opportunities</a:t>
            </a:r>
          </a:p>
        </p:txBody>
      </p:sp>
      <p:sp>
        <p:nvSpPr>
          <p:cNvPr id="3" name="Content Placeholder 2">
            <a:extLst>
              <a:ext uri="{FF2B5EF4-FFF2-40B4-BE49-F238E27FC236}">
                <a16:creationId xmlns:a16="http://schemas.microsoft.com/office/drawing/2014/main" id="{84C69C7A-73FA-D544-F552-67D2CD0C7B6A}"/>
              </a:ext>
            </a:extLst>
          </p:cNvPr>
          <p:cNvSpPr>
            <a:spLocks noGrp="1"/>
          </p:cNvSpPr>
          <p:nvPr>
            <p:ph idx="1"/>
          </p:nvPr>
        </p:nvSpPr>
        <p:spPr>
          <a:xfrm>
            <a:off x="108747" y="897650"/>
            <a:ext cx="11037048" cy="5305442"/>
          </a:xfrm>
        </p:spPr>
        <p:txBody>
          <a:bodyPr/>
          <a:lstStyle/>
          <a:p>
            <a:r>
              <a:rPr lang="en-CA" dirty="0"/>
              <a:t>Diversification and Improving Market Access </a:t>
            </a:r>
          </a:p>
          <a:p>
            <a:r>
              <a:rPr lang="en-CA" sz="2400" b="1" dirty="0"/>
              <a:t>Canada is negotiating new FTA</a:t>
            </a:r>
          </a:p>
          <a:p>
            <a:pPr lvl="1"/>
            <a:r>
              <a:rPr lang="en-CA" sz="2000" dirty="0"/>
              <a:t>Indonesia/Ecuador (signed)</a:t>
            </a:r>
          </a:p>
          <a:p>
            <a:pPr lvl="1"/>
            <a:r>
              <a:rPr lang="en-CA" sz="2000" dirty="0"/>
              <a:t>ASEAN/MERCOSUR (in negotiations)</a:t>
            </a:r>
          </a:p>
          <a:p>
            <a:r>
              <a:rPr lang="en-CA" sz="2400" b="1" dirty="0"/>
              <a:t>Improving market Access</a:t>
            </a:r>
          </a:p>
          <a:p>
            <a:pPr lvl="1"/>
            <a:r>
              <a:rPr lang="en-CA" sz="2000" dirty="0"/>
              <a:t>Push in FTA where CA has market access </a:t>
            </a:r>
            <a:r>
              <a:rPr lang="en-CA" sz="2000" dirty="0" err="1"/>
              <a:t>i.e</a:t>
            </a:r>
            <a:r>
              <a:rPr lang="en-CA" sz="2000" dirty="0"/>
              <a:t> CETA (EU) and UK: political will to enhance market access in view of the global situation </a:t>
            </a:r>
          </a:p>
          <a:p>
            <a:pPr lvl="1"/>
            <a:r>
              <a:rPr lang="en-CA" sz="2000" dirty="0"/>
              <a:t>Internal Trade removal of internal trade barriers</a:t>
            </a:r>
          </a:p>
        </p:txBody>
      </p:sp>
      <p:sp>
        <p:nvSpPr>
          <p:cNvPr id="4" name="Slide Number Placeholder 3">
            <a:extLst>
              <a:ext uri="{FF2B5EF4-FFF2-40B4-BE49-F238E27FC236}">
                <a16:creationId xmlns:a16="http://schemas.microsoft.com/office/drawing/2014/main" id="{60C2EA5B-9999-A750-567F-BEDDF3DCAD34}"/>
              </a:ext>
            </a:extLst>
          </p:cNvPr>
          <p:cNvSpPr>
            <a:spLocks noGrp="1"/>
          </p:cNvSpPr>
          <p:nvPr>
            <p:ph type="sldNum" sz="quarter" idx="12"/>
          </p:nvPr>
        </p:nvSpPr>
        <p:spPr/>
        <p:txBody>
          <a:bodyPr/>
          <a:lstStyle/>
          <a:p>
            <a:fld id="{75C10288-D015-486A-B417-52E767464856}" type="slidenum">
              <a:rPr lang="en-US" smtClean="0"/>
              <a:t>5</a:t>
            </a:fld>
            <a:endParaRPr lang="en-US"/>
          </a:p>
        </p:txBody>
      </p:sp>
    </p:spTree>
    <p:extLst>
      <p:ext uri="{BB962C8B-B14F-4D97-AF65-F5344CB8AC3E}">
        <p14:creationId xmlns:p14="http://schemas.microsoft.com/office/powerpoint/2010/main" val="22492329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NOVA SCOTIA THEME 1">
      <a:dk1>
        <a:srgbClr val="000000"/>
      </a:dk1>
      <a:lt1>
        <a:srgbClr val="FFFFFF"/>
      </a:lt1>
      <a:dk2>
        <a:srgbClr val="214C7E"/>
      </a:dk2>
      <a:lt2>
        <a:srgbClr val="DFE3E5"/>
      </a:lt2>
      <a:accent1>
        <a:srgbClr val="1CADE4"/>
      </a:accent1>
      <a:accent2>
        <a:srgbClr val="2683C6"/>
      </a:accent2>
      <a:accent3>
        <a:srgbClr val="3ABCD6"/>
      </a:accent3>
      <a:accent4>
        <a:srgbClr val="42BA97"/>
      </a:accent4>
      <a:accent5>
        <a:srgbClr val="3E8853"/>
      </a:accent5>
      <a:accent6>
        <a:srgbClr val="62A39F"/>
      </a:accent6>
      <a:hlink>
        <a:srgbClr val="6EAC1C"/>
      </a:hlink>
      <a:folHlink>
        <a:srgbClr val="B26B02"/>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TotalTime>
  <Words>559</Words>
  <Application>Microsoft Office PowerPoint</Application>
  <PresentationFormat>Widescreen</PresentationFormat>
  <Paragraphs>57</Paragraphs>
  <Slides>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Calibri</vt:lpstr>
      <vt:lpstr>Calibri Light</vt:lpstr>
      <vt:lpstr>Century Gothic</vt:lpstr>
      <vt:lpstr>Wingdings 3</vt:lpstr>
      <vt:lpstr>Ion Boardroom</vt:lpstr>
      <vt:lpstr>Trade and Tariffs: an Overview of Challenges for the Fish and Seafood Industry  Fish Harvesters Forum</vt:lpstr>
      <vt:lpstr>CUSMA Review/US Measures</vt:lpstr>
      <vt:lpstr>China Additional Tariffs</vt:lpstr>
      <vt:lpstr>WTO Fisheries Subsidies Agreement </vt:lpstr>
      <vt:lpstr>Opportunities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 Laurent X</dc:creator>
  <cp:lastModifiedBy>Lisa Fitzgerald</cp:lastModifiedBy>
  <cp:revision>4</cp:revision>
  <dcterms:created xsi:type="dcterms:W3CDTF">2020-06-29T19:33:37Z</dcterms:created>
  <dcterms:modified xsi:type="dcterms:W3CDTF">2025-10-27T18:10:18Z</dcterms:modified>
</cp:coreProperties>
</file>