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2"/>
  </p:notesMasterIdLst>
  <p:sldIdLst>
    <p:sldId id="257" r:id="rId2"/>
    <p:sldId id="258" r:id="rId3"/>
    <p:sldId id="300" r:id="rId4"/>
    <p:sldId id="266" r:id="rId5"/>
    <p:sldId id="309" r:id="rId6"/>
    <p:sldId id="311" r:id="rId7"/>
    <p:sldId id="306" r:id="rId8"/>
    <p:sldId id="259" r:id="rId9"/>
    <p:sldId id="262" r:id="rId10"/>
    <p:sldId id="260" r:id="rId11"/>
    <p:sldId id="304" r:id="rId12"/>
    <p:sldId id="302" r:id="rId13"/>
    <p:sldId id="264" r:id="rId14"/>
    <p:sldId id="275" r:id="rId15"/>
    <p:sldId id="268" r:id="rId16"/>
    <p:sldId id="265" r:id="rId17"/>
    <p:sldId id="263" r:id="rId18"/>
    <p:sldId id="286" r:id="rId19"/>
    <p:sldId id="283" r:id="rId20"/>
    <p:sldId id="288" r:id="rId21"/>
    <p:sldId id="277" r:id="rId22"/>
    <p:sldId id="281" r:id="rId23"/>
    <p:sldId id="287" r:id="rId24"/>
    <p:sldId id="282" r:id="rId25"/>
    <p:sldId id="279" r:id="rId26"/>
    <p:sldId id="335" r:id="rId27"/>
    <p:sldId id="325" r:id="rId28"/>
    <p:sldId id="274" r:id="rId29"/>
    <p:sldId id="269" r:id="rId30"/>
    <p:sldId id="270" r:id="rId3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4C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946A9A-C579-4E74-AC31-F8A7CE2E1ECC}" v="25" dt="2025-10-14T17:09:50.5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88560" autoAdjust="0"/>
  </p:normalViewPr>
  <p:slideViewPr>
    <p:cSldViewPr snapToGrid="0" snapToObjects="1">
      <p:cViewPr varScale="1">
        <p:scale>
          <a:sx n="94" d="100"/>
          <a:sy n="94" d="100"/>
        </p:scale>
        <p:origin x="1074" y="9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ake, Rob (TC/TC)" userId="ce8930c6-9340-4c98-94a3-7a295cfa5d7c" providerId="ADAL" clId="{AA3379C3-B8D3-4AEC-90B3-D3E11DA8CEF7}"/>
    <pc:docChg chg="custSel modSld">
      <pc:chgData name="Freake, Rob (TC/TC)" userId="ce8930c6-9340-4c98-94a3-7a295cfa5d7c" providerId="ADAL" clId="{AA3379C3-B8D3-4AEC-90B3-D3E11DA8CEF7}" dt="2025-03-19T17:53:16.104" v="70" actId="313"/>
      <pc:docMkLst>
        <pc:docMk/>
      </pc:docMkLst>
      <pc:sldChg chg="modSp mod">
        <pc:chgData name="Freake, Rob (TC/TC)" userId="ce8930c6-9340-4c98-94a3-7a295cfa5d7c" providerId="ADAL" clId="{AA3379C3-B8D3-4AEC-90B3-D3E11DA8CEF7}" dt="2025-03-19T17:53:16.104" v="70" actId="313"/>
        <pc:sldMkLst>
          <pc:docMk/>
          <pc:sldMk cId="0" sldId="257"/>
        </pc:sldMkLst>
      </pc:sldChg>
    </pc:docChg>
  </pc:docChgLst>
  <pc:docChgLst>
    <pc:chgData name="Freake, Rob (TC/TC)" userId="ce8930c6-9340-4c98-94a3-7a295cfa5d7c" providerId="ADAL" clId="{3B946A9A-C579-4E74-AC31-F8A7CE2E1ECC}"/>
    <pc:docChg chg="custSel addSld delSld modSld sldOrd">
      <pc:chgData name="Freake, Rob (TC/TC)" userId="ce8930c6-9340-4c98-94a3-7a295cfa5d7c" providerId="ADAL" clId="{3B946A9A-C579-4E74-AC31-F8A7CE2E1ECC}" dt="2025-10-14T17:12:02.849" v="175" actId="20577"/>
      <pc:docMkLst>
        <pc:docMk/>
      </pc:docMkLst>
      <pc:sldChg chg="modSp mod">
        <pc:chgData name="Freake, Rob (TC/TC)" userId="ce8930c6-9340-4c98-94a3-7a295cfa5d7c" providerId="ADAL" clId="{3B946A9A-C579-4E74-AC31-F8A7CE2E1ECC}" dt="2025-10-14T16:00:55.860" v="24" actId="255"/>
        <pc:sldMkLst>
          <pc:docMk/>
          <pc:sldMk cId="0" sldId="257"/>
        </pc:sldMkLst>
        <pc:spChg chg="mod">
          <ac:chgData name="Freake, Rob (TC/TC)" userId="ce8930c6-9340-4c98-94a3-7a295cfa5d7c" providerId="ADAL" clId="{3B946A9A-C579-4E74-AC31-F8A7CE2E1ECC}" dt="2025-10-14T16:00:55.860" v="24" actId="255"/>
          <ac:spMkLst>
            <pc:docMk/>
            <pc:sldMk cId="0" sldId="257"/>
            <ac:spMk id="5124" creationId="{AEFD38A2-1852-6BEE-9557-6891E3B78B18}"/>
          </ac:spMkLst>
        </pc:spChg>
      </pc:sldChg>
      <pc:sldChg chg="modSp mod">
        <pc:chgData name="Freake, Rob (TC/TC)" userId="ce8930c6-9340-4c98-94a3-7a295cfa5d7c" providerId="ADAL" clId="{3B946A9A-C579-4E74-AC31-F8A7CE2E1ECC}" dt="2025-10-14T17:06:35.567" v="87" actId="14100"/>
        <pc:sldMkLst>
          <pc:docMk/>
          <pc:sldMk cId="0" sldId="260"/>
        </pc:sldMkLst>
        <pc:spChg chg="mod">
          <ac:chgData name="Freake, Rob (TC/TC)" userId="ce8930c6-9340-4c98-94a3-7a295cfa5d7c" providerId="ADAL" clId="{3B946A9A-C579-4E74-AC31-F8A7CE2E1ECC}" dt="2025-10-14T17:06:35.567" v="87" actId="14100"/>
          <ac:spMkLst>
            <pc:docMk/>
            <pc:sldMk cId="0" sldId="260"/>
            <ac:spMk id="13315" creationId="{D1C2D616-FAF0-3181-794C-DBF4C44E23F6}"/>
          </ac:spMkLst>
        </pc:spChg>
      </pc:sldChg>
      <pc:sldChg chg="modSp mod ord modNotesTx">
        <pc:chgData name="Freake, Rob (TC/TC)" userId="ce8930c6-9340-4c98-94a3-7a295cfa5d7c" providerId="ADAL" clId="{3B946A9A-C579-4E74-AC31-F8A7CE2E1ECC}" dt="2025-10-14T17:03:30.800" v="70"/>
        <pc:sldMkLst>
          <pc:docMk/>
          <pc:sldMk cId="0" sldId="266"/>
        </pc:sldMkLst>
        <pc:spChg chg="mod">
          <ac:chgData name="Freake, Rob (TC/TC)" userId="ce8930c6-9340-4c98-94a3-7a295cfa5d7c" providerId="ADAL" clId="{3B946A9A-C579-4E74-AC31-F8A7CE2E1ECC}" dt="2025-10-14T16:04:01.373" v="56" actId="108"/>
          <ac:spMkLst>
            <pc:docMk/>
            <pc:sldMk cId="0" sldId="266"/>
            <ac:spMk id="4" creationId="{62C31D89-28B3-D50B-AC22-460C232EFDFA}"/>
          </ac:spMkLst>
        </pc:spChg>
        <pc:spChg chg="mod">
          <ac:chgData name="Freake, Rob (TC/TC)" userId="ce8930c6-9340-4c98-94a3-7a295cfa5d7c" providerId="ADAL" clId="{3B946A9A-C579-4E74-AC31-F8A7CE2E1ECC}" dt="2025-10-14T16:01:53.821" v="52" actId="20577"/>
          <ac:spMkLst>
            <pc:docMk/>
            <pc:sldMk cId="0" sldId="266"/>
            <ac:spMk id="25602" creationId="{DFF904FC-4908-51FF-237A-EB51C6D386DB}"/>
          </ac:spMkLst>
        </pc:spChg>
      </pc:sldChg>
      <pc:sldChg chg="addSp modSp">
        <pc:chgData name="Freake, Rob (TC/TC)" userId="ce8930c6-9340-4c98-94a3-7a295cfa5d7c" providerId="ADAL" clId="{3B946A9A-C579-4E74-AC31-F8A7CE2E1ECC}" dt="2025-10-14T17:09:50.559" v="163" actId="1076"/>
        <pc:sldMkLst>
          <pc:docMk/>
          <pc:sldMk cId="0" sldId="268"/>
        </pc:sldMkLst>
        <pc:spChg chg="mod">
          <ac:chgData name="Freake, Rob (TC/TC)" userId="ce8930c6-9340-4c98-94a3-7a295cfa5d7c" providerId="ADAL" clId="{3B946A9A-C579-4E74-AC31-F8A7CE2E1ECC}" dt="2025-10-14T17:09:50.559" v="163" actId="1076"/>
          <ac:spMkLst>
            <pc:docMk/>
            <pc:sldMk cId="0" sldId="268"/>
            <ac:spMk id="21506" creationId="{8F4C689B-E875-DEFF-678C-BB3BBF70E68E}"/>
          </ac:spMkLst>
        </pc:spChg>
        <pc:spChg chg="mod">
          <ac:chgData name="Freake, Rob (TC/TC)" userId="ce8930c6-9340-4c98-94a3-7a295cfa5d7c" providerId="ADAL" clId="{3B946A9A-C579-4E74-AC31-F8A7CE2E1ECC}" dt="2025-10-14T17:09:15.806" v="156" actId="1076"/>
          <ac:spMkLst>
            <pc:docMk/>
            <pc:sldMk cId="0" sldId="268"/>
            <ac:spMk id="21507" creationId="{E7AD90BD-4A6F-B57F-8997-6851A453DE5C}"/>
          </ac:spMkLst>
        </pc:spChg>
        <pc:picChg chg="add mod">
          <ac:chgData name="Freake, Rob (TC/TC)" userId="ce8930c6-9340-4c98-94a3-7a295cfa5d7c" providerId="ADAL" clId="{3B946A9A-C579-4E74-AC31-F8A7CE2E1ECC}" dt="2025-10-14T17:09:12.727" v="155"/>
          <ac:picMkLst>
            <pc:docMk/>
            <pc:sldMk cId="0" sldId="268"/>
            <ac:picMk id="2" creationId="{1A4C80A6-9018-8E90-21CC-57D1479DA91B}"/>
          </ac:picMkLst>
        </pc:picChg>
        <pc:picChg chg="add mod">
          <ac:chgData name="Freake, Rob (TC/TC)" userId="ce8930c6-9340-4c98-94a3-7a295cfa5d7c" providerId="ADAL" clId="{3B946A9A-C579-4E74-AC31-F8A7CE2E1ECC}" dt="2025-10-14T17:09:44.359" v="162" actId="1076"/>
          <ac:picMkLst>
            <pc:docMk/>
            <pc:sldMk cId="0" sldId="268"/>
            <ac:picMk id="23555" creationId="{748F1E58-2D0D-FD08-7B79-34A23450D9FD}"/>
          </ac:picMkLst>
        </pc:picChg>
      </pc:sldChg>
      <pc:sldChg chg="delSp del">
        <pc:chgData name="Freake, Rob (TC/TC)" userId="ce8930c6-9340-4c98-94a3-7a295cfa5d7c" providerId="ADAL" clId="{3B946A9A-C579-4E74-AC31-F8A7CE2E1ECC}" dt="2025-10-14T17:09:35.285" v="161" actId="2696"/>
        <pc:sldMkLst>
          <pc:docMk/>
          <pc:sldMk cId="0" sldId="272"/>
        </pc:sldMkLst>
        <pc:picChg chg="del">
          <ac:chgData name="Freake, Rob (TC/TC)" userId="ce8930c6-9340-4c98-94a3-7a295cfa5d7c" providerId="ADAL" clId="{3B946A9A-C579-4E74-AC31-F8A7CE2E1ECC}" dt="2025-10-14T17:09:02.255" v="151" actId="21"/>
          <ac:picMkLst>
            <pc:docMk/>
            <pc:sldMk cId="0" sldId="272"/>
            <ac:picMk id="23555" creationId="{748F1E58-2D0D-FD08-7B79-34A23450D9FD}"/>
          </ac:picMkLst>
        </pc:picChg>
      </pc:sldChg>
      <pc:sldChg chg="modSp mod">
        <pc:chgData name="Freake, Rob (TC/TC)" userId="ce8930c6-9340-4c98-94a3-7a295cfa5d7c" providerId="ADAL" clId="{3B946A9A-C579-4E74-AC31-F8A7CE2E1ECC}" dt="2025-10-14T17:11:50.637" v="174" actId="6549"/>
        <pc:sldMkLst>
          <pc:docMk/>
          <pc:sldMk cId="0" sldId="274"/>
        </pc:sldMkLst>
        <pc:spChg chg="mod">
          <ac:chgData name="Freake, Rob (TC/TC)" userId="ce8930c6-9340-4c98-94a3-7a295cfa5d7c" providerId="ADAL" clId="{3B946A9A-C579-4E74-AC31-F8A7CE2E1ECC}" dt="2025-10-14T17:11:50.637" v="174" actId="6549"/>
          <ac:spMkLst>
            <pc:docMk/>
            <pc:sldMk cId="0" sldId="274"/>
            <ac:spMk id="4" creationId="{0B669F6E-E5FA-BC80-C7E7-9DDF5B0FA619}"/>
          </ac:spMkLst>
        </pc:spChg>
      </pc:sldChg>
      <pc:sldChg chg="modSp mod">
        <pc:chgData name="Freake, Rob (TC/TC)" userId="ce8930c6-9340-4c98-94a3-7a295cfa5d7c" providerId="ADAL" clId="{3B946A9A-C579-4E74-AC31-F8A7CE2E1ECC}" dt="2025-10-14T17:10:23.085" v="165" actId="6549"/>
        <pc:sldMkLst>
          <pc:docMk/>
          <pc:sldMk cId="0" sldId="281"/>
        </pc:sldMkLst>
        <pc:spChg chg="mod">
          <ac:chgData name="Freake, Rob (TC/TC)" userId="ce8930c6-9340-4c98-94a3-7a295cfa5d7c" providerId="ADAL" clId="{3B946A9A-C579-4E74-AC31-F8A7CE2E1ECC}" dt="2025-10-14T17:10:23.085" v="165" actId="6549"/>
          <ac:spMkLst>
            <pc:docMk/>
            <pc:sldMk cId="0" sldId="281"/>
            <ac:spMk id="4" creationId="{1C95DB0E-EFBF-E2E0-D15A-11F1032B834F}"/>
          </ac:spMkLst>
        </pc:spChg>
      </pc:sldChg>
      <pc:sldChg chg="modSp mod">
        <pc:chgData name="Freake, Rob (TC/TC)" userId="ce8930c6-9340-4c98-94a3-7a295cfa5d7c" providerId="ADAL" clId="{3B946A9A-C579-4E74-AC31-F8A7CE2E1ECC}" dt="2025-10-14T17:11:01.990" v="171" actId="20577"/>
        <pc:sldMkLst>
          <pc:docMk/>
          <pc:sldMk cId="0" sldId="282"/>
        </pc:sldMkLst>
        <pc:spChg chg="mod">
          <ac:chgData name="Freake, Rob (TC/TC)" userId="ce8930c6-9340-4c98-94a3-7a295cfa5d7c" providerId="ADAL" clId="{3B946A9A-C579-4E74-AC31-F8A7CE2E1ECC}" dt="2025-10-14T17:11:01.990" v="171" actId="20577"/>
          <ac:spMkLst>
            <pc:docMk/>
            <pc:sldMk cId="0" sldId="282"/>
            <ac:spMk id="46083" creationId="{E536D1AC-3ED0-8FA1-873C-8E287B369EBD}"/>
          </ac:spMkLst>
        </pc:spChg>
      </pc:sldChg>
      <pc:sldChg chg="modSp mod">
        <pc:chgData name="Freake, Rob (TC/TC)" userId="ce8930c6-9340-4c98-94a3-7a295cfa5d7c" providerId="ADAL" clId="{3B946A9A-C579-4E74-AC31-F8A7CE2E1ECC}" dt="2025-10-14T17:10:52.568" v="169" actId="20577"/>
        <pc:sldMkLst>
          <pc:docMk/>
          <pc:sldMk cId="0" sldId="287"/>
        </pc:sldMkLst>
        <pc:spChg chg="mod">
          <ac:chgData name="Freake, Rob (TC/TC)" userId="ce8930c6-9340-4c98-94a3-7a295cfa5d7c" providerId="ADAL" clId="{3B946A9A-C579-4E74-AC31-F8A7CE2E1ECC}" dt="2025-10-14T17:10:52.568" v="169" actId="20577"/>
          <ac:spMkLst>
            <pc:docMk/>
            <pc:sldMk cId="0" sldId="287"/>
            <ac:spMk id="4" creationId="{AB33BF89-FB7A-4B5C-1D23-18317045A19B}"/>
          </ac:spMkLst>
        </pc:spChg>
      </pc:sldChg>
      <pc:sldChg chg="modSp mod">
        <pc:chgData name="Freake, Rob (TC/TC)" userId="ce8930c6-9340-4c98-94a3-7a295cfa5d7c" providerId="ADAL" clId="{3B946A9A-C579-4E74-AC31-F8A7CE2E1ECC}" dt="2025-10-14T17:12:02.849" v="175" actId="20577"/>
        <pc:sldMkLst>
          <pc:docMk/>
          <pc:sldMk cId="2470503769" sldId="300"/>
        </pc:sldMkLst>
        <pc:spChg chg="mod">
          <ac:chgData name="Freake, Rob (TC/TC)" userId="ce8930c6-9340-4c98-94a3-7a295cfa5d7c" providerId="ADAL" clId="{3B946A9A-C579-4E74-AC31-F8A7CE2E1ECC}" dt="2025-10-14T17:12:02.849" v="175" actId="20577"/>
          <ac:spMkLst>
            <pc:docMk/>
            <pc:sldMk cId="2470503769" sldId="300"/>
            <ac:spMk id="7" creationId="{284357D0-10A9-DB3B-7A43-7252D078B5DC}"/>
          </ac:spMkLst>
        </pc:spChg>
      </pc:sldChg>
      <pc:sldChg chg="del">
        <pc:chgData name="Freake, Rob (TC/TC)" userId="ce8930c6-9340-4c98-94a3-7a295cfa5d7c" providerId="ADAL" clId="{3B946A9A-C579-4E74-AC31-F8A7CE2E1ECC}" dt="2025-10-14T17:06:45.793" v="88" actId="2696"/>
        <pc:sldMkLst>
          <pc:docMk/>
          <pc:sldMk cId="264102473" sldId="303"/>
        </pc:sldMkLst>
      </pc:sldChg>
      <pc:sldChg chg="modSp mod">
        <pc:chgData name="Freake, Rob (TC/TC)" userId="ce8930c6-9340-4c98-94a3-7a295cfa5d7c" providerId="ADAL" clId="{3B946A9A-C579-4E74-AC31-F8A7CE2E1ECC}" dt="2025-10-14T17:08:38.958" v="149" actId="20577"/>
        <pc:sldMkLst>
          <pc:docMk/>
          <pc:sldMk cId="2052447505" sldId="304"/>
        </pc:sldMkLst>
        <pc:spChg chg="mod">
          <ac:chgData name="Freake, Rob (TC/TC)" userId="ce8930c6-9340-4c98-94a3-7a295cfa5d7c" providerId="ADAL" clId="{3B946A9A-C579-4E74-AC31-F8A7CE2E1ECC}" dt="2025-10-14T17:08:38.958" v="149" actId="20577"/>
          <ac:spMkLst>
            <pc:docMk/>
            <pc:sldMk cId="2052447505" sldId="304"/>
            <ac:spMk id="13315" creationId="{D1C2D616-FAF0-3181-794C-DBF4C44E23F6}"/>
          </ac:spMkLst>
        </pc:spChg>
      </pc:sldChg>
      <pc:sldChg chg="del">
        <pc:chgData name="Freake, Rob (TC/TC)" userId="ce8930c6-9340-4c98-94a3-7a295cfa5d7c" providerId="ADAL" clId="{3B946A9A-C579-4E74-AC31-F8A7CE2E1ECC}" dt="2025-10-14T17:08:46.176" v="150" actId="2696"/>
        <pc:sldMkLst>
          <pc:docMk/>
          <pc:sldMk cId="4189666022" sldId="305"/>
        </pc:sldMkLst>
      </pc:sldChg>
      <pc:sldChg chg="modSp add mod">
        <pc:chgData name="Freake, Rob (TC/TC)" userId="ce8930c6-9340-4c98-94a3-7a295cfa5d7c" providerId="ADAL" clId="{3B946A9A-C579-4E74-AC31-F8A7CE2E1ECC}" dt="2025-10-14T17:02:24.725" v="67" actId="20577"/>
        <pc:sldMkLst>
          <pc:docMk/>
          <pc:sldMk cId="878169176" sldId="306"/>
        </pc:sldMkLst>
        <pc:spChg chg="mod">
          <ac:chgData name="Freake, Rob (TC/TC)" userId="ce8930c6-9340-4c98-94a3-7a295cfa5d7c" providerId="ADAL" clId="{3B946A9A-C579-4E74-AC31-F8A7CE2E1ECC}" dt="2025-10-14T17:02:24.725" v="67" actId="20577"/>
          <ac:spMkLst>
            <pc:docMk/>
            <pc:sldMk cId="878169176" sldId="306"/>
            <ac:spMk id="25602" creationId="{6A60A2AD-2227-8D71-344D-2F5C05BA1B23}"/>
          </ac:spMkLst>
        </pc:spChg>
      </pc:sldChg>
      <pc:sldChg chg="add">
        <pc:chgData name="Freake, Rob (TC/TC)" userId="ce8930c6-9340-4c98-94a3-7a295cfa5d7c" providerId="ADAL" clId="{3B946A9A-C579-4E74-AC31-F8A7CE2E1ECC}" dt="2025-10-14T17:03:21.758" v="68"/>
        <pc:sldMkLst>
          <pc:docMk/>
          <pc:sldMk cId="2736159802" sldId="309"/>
        </pc:sldMkLst>
      </pc:sldChg>
      <pc:sldChg chg="add">
        <pc:chgData name="Freake, Rob (TC/TC)" userId="ce8930c6-9340-4c98-94a3-7a295cfa5d7c" providerId="ADAL" clId="{3B946A9A-C579-4E74-AC31-F8A7CE2E1ECC}" dt="2025-10-14T17:04:01.342" v="71"/>
        <pc:sldMkLst>
          <pc:docMk/>
          <pc:sldMk cId="3810298901" sldId="311"/>
        </pc:sldMkLst>
      </pc:sldChg>
      <pc:sldChg chg="add">
        <pc:chgData name="Freake, Rob (TC/TC)" userId="ce8930c6-9340-4c98-94a3-7a295cfa5d7c" providerId="ADAL" clId="{3B946A9A-C579-4E74-AC31-F8A7CE2E1ECC}" dt="2025-10-14T17:04:50.120" v="72"/>
        <pc:sldMkLst>
          <pc:docMk/>
          <pc:sldMk cId="584740010" sldId="325"/>
        </pc:sldMkLst>
      </pc:sldChg>
      <pc:sldChg chg="add">
        <pc:chgData name="Freake, Rob (TC/TC)" userId="ce8930c6-9340-4c98-94a3-7a295cfa5d7c" providerId="ADAL" clId="{3B946A9A-C579-4E74-AC31-F8A7CE2E1ECC}" dt="2025-10-14T17:04:50.120" v="72"/>
        <pc:sldMkLst>
          <pc:docMk/>
          <pc:sldMk cId="1539641784" sldId="33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D6BA26-6F1C-FD19-0EDB-4C92F91B3B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CA"/>
          </a:p>
        </p:txBody>
      </p:sp>
      <p:sp>
        <p:nvSpPr>
          <p:cNvPr id="3" name="Date Placeholder 2">
            <a:extLst>
              <a:ext uri="{FF2B5EF4-FFF2-40B4-BE49-F238E27FC236}">
                <a16:creationId xmlns:a16="http://schemas.microsoft.com/office/drawing/2014/main" id="{5C4CE851-CA4A-8F75-9786-EEBF839FFC8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753E68C-7C8D-426E-9D2E-D9F1B7E724BF}" type="datetimeFigureOut">
              <a:rPr lang="en-CA"/>
              <a:pPr>
                <a:defRPr/>
              </a:pPr>
              <a:t>2025-10-14</a:t>
            </a:fld>
            <a:endParaRPr lang="en-CA"/>
          </a:p>
        </p:txBody>
      </p:sp>
      <p:sp>
        <p:nvSpPr>
          <p:cNvPr id="4" name="Slide Image Placeholder 3">
            <a:extLst>
              <a:ext uri="{FF2B5EF4-FFF2-40B4-BE49-F238E27FC236}">
                <a16:creationId xmlns:a16="http://schemas.microsoft.com/office/drawing/2014/main" id="{4902BF1E-7012-D8DD-942B-B7CBBD4B69C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a:extLst>
              <a:ext uri="{FF2B5EF4-FFF2-40B4-BE49-F238E27FC236}">
                <a16:creationId xmlns:a16="http://schemas.microsoft.com/office/drawing/2014/main" id="{DFD3E701-AF68-8710-29AE-5ED7A96B049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8507A346-CB5C-546C-ACB6-2208B367E52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CA"/>
          </a:p>
        </p:txBody>
      </p:sp>
      <p:sp>
        <p:nvSpPr>
          <p:cNvPr id="7" name="Slide Number Placeholder 6">
            <a:extLst>
              <a:ext uri="{FF2B5EF4-FFF2-40B4-BE49-F238E27FC236}">
                <a16:creationId xmlns:a16="http://schemas.microsoft.com/office/drawing/2014/main" id="{F96B2203-4907-6CF2-7E09-6D3C5CE3AEB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D88C25F-76B7-40BC-811A-F2636552EBF2}" type="slidenum">
              <a:rPr lang="en-CA"/>
              <a:pPr>
                <a:defRPr/>
              </a:pPr>
              <a:t>‹#›</a:t>
            </a:fld>
            <a:endParaRPr lang="en-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mailto:cmac-ccmc@tc.gc.ca"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2BB04492-6E56-AB3C-901F-2A2559123EA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BEF30164-C106-7728-8BB1-1B9E56C4AF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a:extLst>
              <a:ext uri="{FF2B5EF4-FFF2-40B4-BE49-F238E27FC236}">
                <a16:creationId xmlns:a16="http://schemas.microsoft.com/office/drawing/2014/main" id="{7D04CDC7-7A10-94F1-E14D-5515E8351D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2EA70CE5-2441-4889-B6DC-695F900D11EC}" type="slidenum">
              <a:rPr lang="en-CA" altLang="en-US" smtClean="0">
                <a:latin typeface="Calibri" panose="020F0502020204030204" pitchFamily="34" charset="0"/>
              </a:rPr>
              <a:pPr fontAlgn="base">
                <a:spcBef>
                  <a:spcPct val="0"/>
                </a:spcBef>
                <a:spcAft>
                  <a:spcPct val="0"/>
                </a:spcAft>
              </a:pPr>
              <a:t>1</a:t>
            </a:fld>
            <a:endParaRPr lang="en-CA"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6E0256DF-3CF7-893B-923F-31F9404ED3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EA6C86E0-AB62-5E62-1A39-C793345A61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Customize your thoughts and phrases on this but here is what I use:</a:t>
            </a:r>
          </a:p>
          <a:p>
            <a:pPr eaLnBrk="1" hangingPunct="1">
              <a:spcBef>
                <a:spcPct val="0"/>
              </a:spcBef>
            </a:pPr>
            <a:endParaRPr lang="en-US" altLang="en-US"/>
          </a:p>
          <a:p>
            <a:pPr eaLnBrk="1" hangingPunct="1">
              <a:spcBef>
                <a:spcPct val="0"/>
              </a:spcBef>
            </a:pPr>
            <a:r>
              <a:rPr lang="en-US" altLang="en-US"/>
              <a:t>TSB is an independent department that oversees transportation safety and investigates transportation accidents in Canada.  When they identify an area that they determine requires attention, they include it in their Watchlist that is updated from time to time.  Once a Watchlist is published, TC typically responds and makes efforts to address those concerns via regulations, SSBs, etc.  In this case, the FVSR has been drafted to include the optional use of PFDs (or LJs) when there is a possibility of drowning (jeopardizing safety).</a:t>
            </a:r>
          </a:p>
          <a:p>
            <a:pPr eaLnBrk="1" hangingPunct="1">
              <a:spcBef>
                <a:spcPct val="0"/>
              </a:spcBef>
            </a:pPr>
            <a:endParaRPr lang="en-US" altLang="en-US"/>
          </a:p>
          <a:p>
            <a:pPr eaLnBrk="1" hangingPunct="1">
              <a:spcBef>
                <a:spcPct val="0"/>
              </a:spcBef>
            </a:pPr>
            <a:r>
              <a:rPr lang="en-US" altLang="en-US"/>
              <a:t>It is expected that these statistics will decrease since they were established prior to the coming into force of the FVSR (July 13</a:t>
            </a:r>
            <a:r>
              <a:rPr lang="en-US" altLang="en-US" baseline="30000"/>
              <a:t>th</a:t>
            </a:r>
            <a:r>
              <a:rPr lang="en-US" altLang="en-US"/>
              <a:t>, 2017)</a:t>
            </a:r>
          </a:p>
          <a:p>
            <a:pPr eaLnBrk="1" hangingPunct="1">
              <a:spcBef>
                <a:spcPct val="0"/>
              </a:spcBef>
            </a:pPr>
            <a:endParaRPr lang="en-US" altLang="en-US"/>
          </a:p>
          <a:p>
            <a:pPr eaLnBrk="1" hangingPunct="1">
              <a:spcBef>
                <a:spcPct val="0"/>
              </a:spcBef>
            </a:pPr>
            <a:r>
              <a:rPr lang="en-US" altLang="en-US"/>
              <a:t>TC is the “meat in the sandwich” here.  TSB recommends new requirements and TC implements those in conjunction with public consultations.  If the public rejected these, then they may only be implemented in part.  The best way to prevent this from happening is to not have accidents, so TSB is not involved!</a:t>
            </a:r>
          </a:p>
        </p:txBody>
      </p:sp>
      <p:sp>
        <p:nvSpPr>
          <p:cNvPr id="14340" name="Slide Number Placeholder 3">
            <a:extLst>
              <a:ext uri="{FF2B5EF4-FFF2-40B4-BE49-F238E27FC236}">
                <a16:creationId xmlns:a16="http://schemas.microsoft.com/office/drawing/2014/main" id="{8FB57328-93C9-271C-8E00-B7B61AC2A4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4138033F-31C8-4232-A97E-E3F4FC913A72}" type="slidenum">
              <a:rPr lang="en-CA" altLang="en-US" smtClean="0">
                <a:latin typeface="Calibri" panose="020F0502020204030204" pitchFamily="34" charset="0"/>
              </a:rPr>
              <a:pPr fontAlgn="base">
                <a:spcBef>
                  <a:spcPct val="0"/>
                </a:spcBef>
                <a:spcAft>
                  <a:spcPct val="0"/>
                </a:spcAft>
              </a:pPr>
              <a:t>10</a:t>
            </a:fld>
            <a:endParaRPr lang="en-CA"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6E0256DF-3CF7-893B-923F-31F9404ED3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EA6C86E0-AB62-5E62-1A39-C793345A61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4340" name="Slide Number Placeholder 3">
            <a:extLst>
              <a:ext uri="{FF2B5EF4-FFF2-40B4-BE49-F238E27FC236}">
                <a16:creationId xmlns:a16="http://schemas.microsoft.com/office/drawing/2014/main" id="{8FB57328-93C9-271C-8E00-B7B61AC2A4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4138033F-31C8-4232-A97E-E3F4FC913A72}" type="slidenum">
              <a:rPr lang="en-CA" altLang="en-US" smtClean="0">
                <a:latin typeface="Calibri" panose="020F0502020204030204" pitchFamily="34" charset="0"/>
              </a:rPr>
              <a:pPr fontAlgn="base">
                <a:spcBef>
                  <a:spcPct val="0"/>
                </a:spcBef>
                <a:spcAft>
                  <a:spcPct val="0"/>
                </a:spcAft>
              </a:pPr>
              <a:t>11</a:t>
            </a:fld>
            <a:endParaRPr lang="en-CA" altLang="en-US">
              <a:latin typeface="Calibri" panose="020F0502020204030204" pitchFamily="34" charset="0"/>
            </a:endParaRPr>
          </a:p>
        </p:txBody>
      </p:sp>
    </p:spTree>
    <p:extLst>
      <p:ext uri="{BB962C8B-B14F-4D97-AF65-F5344CB8AC3E}">
        <p14:creationId xmlns:p14="http://schemas.microsoft.com/office/powerpoint/2010/main" val="2510747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6E0256DF-3CF7-893B-923F-31F9404ED3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EA6C86E0-AB62-5E62-1A39-C793345A61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Customize your thoughts and phrases on this but here is what I use:</a:t>
            </a:r>
          </a:p>
          <a:p>
            <a:pPr eaLnBrk="1" hangingPunct="1">
              <a:spcBef>
                <a:spcPct val="0"/>
              </a:spcBef>
            </a:pPr>
            <a:endParaRPr lang="en-US" altLang="en-US"/>
          </a:p>
          <a:p>
            <a:pPr eaLnBrk="1" hangingPunct="1">
              <a:spcBef>
                <a:spcPct val="0"/>
              </a:spcBef>
            </a:pPr>
            <a:r>
              <a:rPr lang="en-US" altLang="en-US"/>
              <a:t>TSB is an independent department that oversees transportation safety and investigates transportation accidents in Canada.  When they identify an area that they determine requires attention, they include it in their Watchlist that is updated from time to time.  Once a Watchlist is published, TC typically responds and makes efforts to address those concerns via regulations, SSBs, etc.  In this case, the FVSR has been drafted to include the optional use of PFDs (or LJs) when there is a possibility of drowning (jeopardizing safety).</a:t>
            </a:r>
          </a:p>
          <a:p>
            <a:pPr eaLnBrk="1" hangingPunct="1">
              <a:spcBef>
                <a:spcPct val="0"/>
              </a:spcBef>
            </a:pPr>
            <a:endParaRPr lang="en-US" altLang="en-US"/>
          </a:p>
          <a:p>
            <a:pPr eaLnBrk="1" hangingPunct="1">
              <a:spcBef>
                <a:spcPct val="0"/>
              </a:spcBef>
            </a:pPr>
            <a:r>
              <a:rPr lang="en-US" altLang="en-US"/>
              <a:t>It is expected that these statistics will decrease since they were established prior to the coming into force of the FVSR (July 13</a:t>
            </a:r>
            <a:r>
              <a:rPr lang="en-US" altLang="en-US" baseline="30000"/>
              <a:t>th</a:t>
            </a:r>
            <a:r>
              <a:rPr lang="en-US" altLang="en-US"/>
              <a:t>, 2017)</a:t>
            </a:r>
          </a:p>
          <a:p>
            <a:pPr eaLnBrk="1" hangingPunct="1">
              <a:spcBef>
                <a:spcPct val="0"/>
              </a:spcBef>
            </a:pPr>
            <a:endParaRPr lang="en-US" altLang="en-US"/>
          </a:p>
          <a:p>
            <a:pPr eaLnBrk="1" hangingPunct="1">
              <a:spcBef>
                <a:spcPct val="0"/>
              </a:spcBef>
            </a:pPr>
            <a:r>
              <a:rPr lang="en-US" altLang="en-US"/>
              <a:t>TC is the “meat in the sandwich” here.  TSB recommends new requirements and TC implements those in conjunction with public consultations.  If the public rejected these, then they may only be implemented in part.  The best way to prevent this from happening is to not have accidents, so TSB is not involved!</a:t>
            </a:r>
          </a:p>
        </p:txBody>
      </p:sp>
      <p:sp>
        <p:nvSpPr>
          <p:cNvPr id="14340" name="Slide Number Placeholder 3">
            <a:extLst>
              <a:ext uri="{FF2B5EF4-FFF2-40B4-BE49-F238E27FC236}">
                <a16:creationId xmlns:a16="http://schemas.microsoft.com/office/drawing/2014/main" id="{8FB57328-93C9-271C-8E00-B7B61AC2A4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4138033F-31C8-4232-A97E-E3F4FC913A72}" type="slidenum">
              <a:rPr lang="en-CA" altLang="en-US" smtClean="0">
                <a:latin typeface="Calibri" panose="020F0502020204030204" pitchFamily="34" charset="0"/>
              </a:rPr>
              <a:pPr fontAlgn="base">
                <a:spcBef>
                  <a:spcPct val="0"/>
                </a:spcBef>
                <a:spcAft>
                  <a:spcPct val="0"/>
                </a:spcAft>
              </a:pPr>
              <a:t>12</a:t>
            </a:fld>
            <a:endParaRPr lang="en-CA" altLang="en-US">
              <a:latin typeface="Calibri" panose="020F0502020204030204" pitchFamily="34" charset="0"/>
            </a:endParaRPr>
          </a:p>
        </p:txBody>
      </p:sp>
    </p:spTree>
    <p:extLst>
      <p:ext uri="{BB962C8B-B14F-4D97-AF65-F5344CB8AC3E}">
        <p14:creationId xmlns:p14="http://schemas.microsoft.com/office/powerpoint/2010/main" val="2711215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7CB1CE9D-BABE-F267-F0AA-F285F09E917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24C31CE4-C35A-DC35-6EAE-A1E34E5F915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Written Procedures have been developed by TC, for use by industry and can be found at - https://www.tc.gc.ca/eng/marinesafety/debs-fishing-vessels-small-menu-4526.html#templates</a:t>
            </a:r>
          </a:p>
          <a:p>
            <a:pPr eaLnBrk="1" hangingPunct="1">
              <a:spcBef>
                <a:spcPct val="0"/>
              </a:spcBef>
            </a:pPr>
            <a:r>
              <a:rPr lang="en-US" altLang="en-US" b="1"/>
              <a:t>OR</a:t>
            </a:r>
            <a:r>
              <a:rPr lang="en-US" altLang="en-US"/>
              <a:t> google “Small Fishing Vessel Safety” and follow the links.</a:t>
            </a:r>
          </a:p>
          <a:p>
            <a:pPr eaLnBrk="1" hangingPunct="1">
              <a:spcBef>
                <a:spcPct val="0"/>
              </a:spcBef>
            </a:pPr>
            <a:endParaRPr lang="en-US" altLang="en-US"/>
          </a:p>
          <a:p>
            <a:pPr eaLnBrk="1" hangingPunct="1">
              <a:spcBef>
                <a:spcPct val="0"/>
              </a:spcBef>
            </a:pPr>
            <a:r>
              <a:rPr lang="en-US" altLang="en-US"/>
              <a:t>Will also find templates for: Record of Mods / Drills / Maintenance</a:t>
            </a:r>
          </a:p>
          <a:p>
            <a:pPr eaLnBrk="1" hangingPunct="1">
              <a:spcBef>
                <a:spcPct val="0"/>
              </a:spcBef>
            </a:pPr>
            <a:endParaRPr lang="en-US" altLang="en-US"/>
          </a:p>
          <a:p>
            <a:pPr eaLnBrk="1" hangingPunct="1">
              <a:spcBef>
                <a:spcPct val="0"/>
              </a:spcBef>
            </a:pPr>
            <a:r>
              <a:rPr lang="en-US" altLang="en-US" b="1" u="sng"/>
              <a:t>Stability:</a:t>
            </a:r>
          </a:p>
          <a:p>
            <a:pPr eaLnBrk="1" hangingPunct="1">
              <a:spcBef>
                <a:spcPct val="0"/>
              </a:spcBef>
            </a:pPr>
            <a:r>
              <a:rPr lang="en-US" altLang="en-US"/>
              <a:t>It is / was not the intention of TC to capture all vessels (existing) in the new requirement to have a stability Assessment conducted.</a:t>
            </a:r>
          </a:p>
          <a:p>
            <a:pPr eaLnBrk="1" hangingPunct="1">
              <a:spcBef>
                <a:spcPct val="0"/>
              </a:spcBef>
            </a:pPr>
            <a:r>
              <a:rPr lang="en-US" altLang="en-US"/>
              <a:t>That said, exiting vessels (built prior to July 13</a:t>
            </a:r>
            <a:r>
              <a:rPr lang="en-US" altLang="en-US" baseline="30000"/>
              <a:t>th</a:t>
            </a:r>
            <a:r>
              <a:rPr lang="en-US" altLang="en-US"/>
              <a:t>, 2018) require adequate stability.  These will be dealt with on case-by-case basis and any obvious stability “triggers” would require an assessment</a:t>
            </a:r>
          </a:p>
          <a:p>
            <a:pPr eaLnBrk="1" hangingPunct="1">
              <a:spcBef>
                <a:spcPct val="0"/>
              </a:spcBef>
            </a:pPr>
            <a:endParaRPr lang="en-US" altLang="en-US"/>
          </a:p>
          <a:p>
            <a:pPr eaLnBrk="1" hangingPunct="1">
              <a:spcBef>
                <a:spcPct val="0"/>
              </a:spcBef>
            </a:pPr>
            <a:r>
              <a:rPr lang="en-US" altLang="en-US"/>
              <a:t>Stability Notice should have a positive spin as being a great addition for operators.  Explain it as a picture explanation of the stability assessment, posted for all to see and understand.</a:t>
            </a:r>
          </a:p>
          <a:p>
            <a:pPr eaLnBrk="1" hangingPunct="1">
              <a:spcBef>
                <a:spcPct val="0"/>
              </a:spcBef>
            </a:pPr>
            <a:r>
              <a:rPr lang="en-US" altLang="en-US"/>
              <a:t>Example in three (3) more slides.</a:t>
            </a:r>
          </a:p>
          <a:p>
            <a:pPr eaLnBrk="1" hangingPunct="1">
              <a:spcBef>
                <a:spcPct val="0"/>
              </a:spcBef>
            </a:pPr>
            <a:endParaRPr lang="en-US" altLang="en-US"/>
          </a:p>
          <a:p>
            <a:pPr eaLnBrk="1" hangingPunct="1">
              <a:spcBef>
                <a:spcPct val="0"/>
              </a:spcBef>
            </a:pPr>
            <a:endParaRPr lang="en-US" altLang="en-US"/>
          </a:p>
        </p:txBody>
      </p:sp>
      <p:sp>
        <p:nvSpPr>
          <p:cNvPr id="18436" name="Slide Number Placeholder 3">
            <a:extLst>
              <a:ext uri="{FF2B5EF4-FFF2-40B4-BE49-F238E27FC236}">
                <a16:creationId xmlns:a16="http://schemas.microsoft.com/office/drawing/2014/main" id="{48277F28-7C1E-0F3C-5DA9-B2B51482C24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07C5A32A-9EFB-4134-ABE7-C4C754C4BBA4}" type="slidenum">
              <a:rPr lang="en-CA" altLang="en-US" smtClean="0">
                <a:latin typeface="Calibri" panose="020F0502020204030204" pitchFamily="34" charset="0"/>
              </a:rPr>
              <a:pPr fontAlgn="base">
                <a:spcBef>
                  <a:spcPct val="0"/>
                </a:spcBef>
                <a:spcAft>
                  <a:spcPct val="0"/>
                </a:spcAft>
              </a:pPr>
              <a:t>13</a:t>
            </a:fld>
            <a:endParaRPr lang="en-CA"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1C3A6A07-590A-EAF4-6966-7DB307FB4F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1978CAA-F7BC-96CD-5EDA-2F9A9A3DC375}"/>
              </a:ext>
            </a:extLst>
          </p:cNvPr>
          <p:cNvSpPr>
            <a:spLocks noGrp="1"/>
          </p:cNvSpPr>
          <p:nvPr>
            <p:ph type="body" idx="1"/>
          </p:nvPr>
        </p:nvSpPr>
        <p:spPr/>
        <p:txBody>
          <a:bodyPr/>
          <a:lstStyle/>
          <a:p>
            <a:pPr eaLnBrk="1" fontAlgn="auto" hangingPunct="1">
              <a:spcBef>
                <a:spcPts val="0"/>
              </a:spcBef>
              <a:spcAft>
                <a:spcPts val="0"/>
              </a:spcAft>
              <a:defRPr/>
            </a:pPr>
            <a:r>
              <a:rPr lang="en-US" dirty="0"/>
              <a:t>Just a reminder that over 15GT gets an Inspection every four (4) years, under 15GT doesn’t.</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Good chance to discuss the SVCP-F</a:t>
            </a:r>
          </a:p>
          <a:p>
            <a:pPr eaLnBrk="1" fontAlgn="auto" hangingPunct="1">
              <a:spcBef>
                <a:spcPts val="0"/>
              </a:spcBef>
              <a:spcAft>
                <a:spcPts val="0"/>
              </a:spcAft>
              <a:defRPr/>
            </a:pPr>
            <a:endParaRPr lang="en-US" dirty="0"/>
          </a:p>
          <a:p>
            <a:pPr marL="171450" indent="-171450" eaLnBrk="1" fontAlgn="auto" hangingPunct="1">
              <a:spcBef>
                <a:spcPts val="0"/>
              </a:spcBef>
              <a:spcAft>
                <a:spcPts val="0"/>
              </a:spcAft>
              <a:buFont typeface="Arial" panose="020B0604020202020204" pitchFamily="34" charset="0"/>
              <a:buChar char="•"/>
              <a:defRPr/>
            </a:pPr>
            <a:r>
              <a:rPr lang="en-US" dirty="0"/>
              <a:t>DCR</a:t>
            </a:r>
          </a:p>
          <a:p>
            <a:pPr marL="171450" indent="-171450" eaLnBrk="1" fontAlgn="auto" hangingPunct="1">
              <a:spcBef>
                <a:spcPts val="0"/>
              </a:spcBef>
              <a:spcAft>
                <a:spcPts val="0"/>
              </a:spcAft>
              <a:buFont typeface="Arial" panose="020B0604020202020204" pitchFamily="34" charset="0"/>
              <a:buChar char="•"/>
              <a:defRPr/>
            </a:pPr>
            <a:r>
              <a:rPr lang="en-US" dirty="0"/>
              <a:t>Guidance Notes</a:t>
            </a:r>
          </a:p>
          <a:p>
            <a:pPr marL="171450" indent="-171450" eaLnBrk="1" fontAlgn="auto" hangingPunct="1">
              <a:spcBef>
                <a:spcPts val="0"/>
              </a:spcBef>
              <a:spcAft>
                <a:spcPts val="0"/>
              </a:spcAft>
              <a:buFont typeface="Arial" panose="020B0604020202020204" pitchFamily="34" charset="0"/>
              <a:buChar char="•"/>
              <a:defRPr/>
            </a:pPr>
            <a:r>
              <a:rPr lang="en-US" dirty="0"/>
              <a:t>Monitoring Inspections</a:t>
            </a:r>
          </a:p>
          <a:p>
            <a:pPr marL="171450" indent="-171450" eaLnBrk="1" fontAlgn="auto" hangingPunct="1">
              <a:spcBef>
                <a:spcPts val="0"/>
              </a:spcBef>
              <a:spcAft>
                <a:spcPts val="0"/>
              </a:spcAft>
              <a:buFont typeface="Arial" panose="020B0604020202020204" pitchFamily="34" charset="0"/>
              <a:buChar char="•"/>
              <a:defRPr/>
            </a:pPr>
            <a:r>
              <a:rPr lang="en-US" dirty="0"/>
              <a:t>Remember CSA 2001 – section 106 &amp; FVSR section 3.02 (AR Responsible)</a:t>
            </a:r>
          </a:p>
          <a:p>
            <a:pPr marL="171450" indent="-171450" eaLnBrk="1" fontAlgn="auto" hangingPunct="1">
              <a:spcBef>
                <a:spcPts val="0"/>
              </a:spcBef>
              <a:spcAft>
                <a:spcPts val="0"/>
              </a:spcAft>
              <a:buFont typeface="Arial" panose="020B0604020202020204" pitchFamily="34" charset="0"/>
              <a:buChar char="•"/>
              <a:defRPr/>
            </a:pPr>
            <a:endParaRPr lang="en-US" dirty="0"/>
          </a:p>
          <a:p>
            <a:pPr eaLnBrk="1" fontAlgn="auto" hangingPunct="1">
              <a:spcBef>
                <a:spcPts val="0"/>
              </a:spcBef>
              <a:spcAft>
                <a:spcPts val="0"/>
              </a:spcAft>
              <a:buFont typeface="Arial" panose="020B0604020202020204" pitchFamily="34" charset="0"/>
              <a:buNone/>
              <a:defRPr/>
            </a:pPr>
            <a:r>
              <a:rPr lang="en-US" dirty="0"/>
              <a:t>Can be very quick slide if time is a factor or you are addressing a specific group (i.e. Only over / under 15GT fleet)</a:t>
            </a:r>
          </a:p>
        </p:txBody>
      </p:sp>
      <p:sp>
        <p:nvSpPr>
          <p:cNvPr id="20484" name="Slide Number Placeholder 3">
            <a:extLst>
              <a:ext uri="{FF2B5EF4-FFF2-40B4-BE49-F238E27FC236}">
                <a16:creationId xmlns:a16="http://schemas.microsoft.com/office/drawing/2014/main" id="{BB0E9B08-F4F7-C7D3-491F-106363A106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31D494EF-9365-458B-92E9-C3F73561353E}" type="slidenum">
              <a:rPr lang="en-CA" altLang="en-US" smtClean="0">
                <a:latin typeface="Calibri" panose="020F0502020204030204" pitchFamily="34" charset="0"/>
              </a:rPr>
              <a:pPr fontAlgn="base">
                <a:spcBef>
                  <a:spcPct val="0"/>
                </a:spcBef>
                <a:spcAft>
                  <a:spcPct val="0"/>
                </a:spcAft>
              </a:pPr>
              <a:t>14</a:t>
            </a:fld>
            <a:endParaRPr lang="en-CA"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136260A8-ED97-E6AC-147E-4C52BD6E09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9A171EA-942C-1FC1-BAE2-C2284188FD81}"/>
              </a:ext>
            </a:extLst>
          </p:cNvPr>
          <p:cNvSpPr>
            <a:spLocks noGrp="1"/>
          </p:cNvSpPr>
          <p:nvPr>
            <p:ph type="body" idx="1"/>
          </p:nvPr>
        </p:nvSpPr>
        <p:spPr/>
        <p:txBody>
          <a:bodyPr/>
          <a:lstStyle/>
          <a:p>
            <a:pPr eaLnBrk="1" fontAlgn="auto" hangingPunct="1">
              <a:spcBef>
                <a:spcPts val="0"/>
              </a:spcBef>
              <a:spcAft>
                <a:spcPts val="0"/>
              </a:spcAft>
              <a:defRPr/>
            </a:pPr>
            <a:r>
              <a:rPr lang="en-US" dirty="0"/>
              <a:t>Here is what you get when you are successfully enrolled in the SVCP-F</a:t>
            </a:r>
          </a:p>
          <a:p>
            <a:pPr eaLnBrk="1" fontAlgn="auto" hangingPunct="1">
              <a:spcBef>
                <a:spcPts val="0"/>
              </a:spcBef>
              <a:spcAft>
                <a:spcPts val="0"/>
              </a:spcAft>
              <a:defRPr/>
            </a:pPr>
            <a:endParaRPr lang="en-US" dirty="0"/>
          </a:p>
          <a:p>
            <a:pPr marL="171450" indent="-171450" eaLnBrk="1" fontAlgn="auto" hangingPunct="1">
              <a:spcBef>
                <a:spcPts val="0"/>
              </a:spcBef>
              <a:spcAft>
                <a:spcPts val="0"/>
              </a:spcAft>
              <a:buFont typeface="Arial" panose="020B0604020202020204" pitchFamily="34" charset="0"/>
              <a:buChar char="•"/>
              <a:defRPr/>
            </a:pPr>
            <a:r>
              <a:rPr lang="en-US" dirty="0"/>
              <a:t>Popular Program</a:t>
            </a:r>
          </a:p>
          <a:p>
            <a:pPr marL="171450" indent="-171450" eaLnBrk="1" fontAlgn="auto" hangingPunct="1">
              <a:spcBef>
                <a:spcPts val="0"/>
              </a:spcBef>
              <a:spcAft>
                <a:spcPts val="0"/>
              </a:spcAft>
              <a:buFont typeface="Arial" panose="020B0604020202020204" pitchFamily="34" charset="0"/>
              <a:buChar char="•"/>
              <a:defRPr/>
            </a:pPr>
            <a:r>
              <a:rPr lang="en-US" dirty="0"/>
              <a:t>Helps ensure owner obligations are met (CSA 2001 s.106 &amp; FVSR s.3.02)</a:t>
            </a:r>
          </a:p>
          <a:p>
            <a:pPr marL="171450" indent="-171450" eaLnBrk="1" fontAlgn="auto" hangingPunct="1">
              <a:spcBef>
                <a:spcPts val="0"/>
              </a:spcBef>
              <a:spcAft>
                <a:spcPts val="0"/>
              </a:spcAft>
              <a:buFont typeface="Arial" panose="020B0604020202020204" pitchFamily="34" charset="0"/>
              <a:buChar char="•"/>
              <a:defRPr/>
            </a:pPr>
            <a:r>
              <a:rPr lang="en-US" dirty="0"/>
              <a:t>Helps enforcement people know who has brought their vessels up to standards.</a:t>
            </a:r>
          </a:p>
          <a:p>
            <a:pPr marL="171450" indent="-171450" eaLnBrk="1" fontAlgn="auto" hangingPunct="1">
              <a:spcBef>
                <a:spcPts val="0"/>
              </a:spcBef>
              <a:spcAft>
                <a:spcPts val="0"/>
              </a:spcAft>
              <a:buFont typeface="Arial" panose="020B0604020202020204" pitchFamily="34" charset="0"/>
              <a:buChar char="•"/>
              <a:defRPr/>
            </a:pPr>
            <a:r>
              <a:rPr lang="en-US" dirty="0"/>
              <a:t>Most times vessels fitted with a orange decal will not be monitored but will at sometime to ensure the verification was correct and accurate. (Not seeing a TC inspector is a selling point in some places!)</a:t>
            </a:r>
          </a:p>
        </p:txBody>
      </p:sp>
      <p:sp>
        <p:nvSpPr>
          <p:cNvPr id="22532" name="Slide Number Placeholder 3">
            <a:extLst>
              <a:ext uri="{FF2B5EF4-FFF2-40B4-BE49-F238E27FC236}">
                <a16:creationId xmlns:a16="http://schemas.microsoft.com/office/drawing/2014/main" id="{8B283728-2FCB-4CC6-CE3A-B5EE93EBD0A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9FF53476-EAEE-4E4E-9CE4-54BC5613D0DE}" type="slidenum">
              <a:rPr lang="en-CA" altLang="en-US" smtClean="0">
                <a:latin typeface="Calibri" panose="020F0502020204030204" pitchFamily="34" charset="0"/>
              </a:rPr>
              <a:pPr fontAlgn="base">
                <a:spcBef>
                  <a:spcPct val="0"/>
                </a:spcBef>
                <a:spcAft>
                  <a:spcPct val="0"/>
                </a:spcAft>
              </a:pPr>
              <a:t>15</a:t>
            </a:fld>
            <a:endParaRPr lang="en-CA"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61B471C3-AD7E-E059-727F-9381F4095F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FBD55E66-F723-7CA9-DF61-5460830D50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Lots of new definitions, but here are a few KEY definitions that are needed in order to navigate the FVSR properly.</a:t>
            </a:r>
          </a:p>
          <a:p>
            <a:pPr eaLnBrk="1" hangingPunct="1">
              <a:spcBef>
                <a:spcPct val="0"/>
              </a:spcBef>
            </a:pPr>
            <a:endParaRPr lang="en-US" altLang="en-US"/>
          </a:p>
          <a:p>
            <a:pPr eaLnBrk="1" hangingPunct="1">
              <a:spcBef>
                <a:spcPct val="0"/>
              </a:spcBef>
            </a:pPr>
            <a:r>
              <a:rPr lang="en-US" altLang="en-US" b="1"/>
              <a:t>New or (New) New </a:t>
            </a:r>
            <a:r>
              <a:rPr lang="en-US" altLang="en-US"/>
              <a:t>as it is easily remembered – ONLY applicable to stability. For vessels built or build contract in place prior to July 13</a:t>
            </a:r>
            <a:r>
              <a:rPr lang="en-US" altLang="en-US" baseline="30000"/>
              <a:t>th</a:t>
            </a:r>
            <a:r>
              <a:rPr lang="en-US" altLang="en-US"/>
              <a:t>, 2018</a:t>
            </a:r>
          </a:p>
          <a:p>
            <a:pPr eaLnBrk="1" hangingPunct="1">
              <a:spcBef>
                <a:spcPct val="0"/>
              </a:spcBef>
            </a:pPr>
            <a:endParaRPr lang="en-US" altLang="en-US"/>
          </a:p>
          <a:p>
            <a:pPr eaLnBrk="1" hangingPunct="1">
              <a:spcBef>
                <a:spcPct val="0"/>
              </a:spcBef>
            </a:pPr>
            <a:r>
              <a:rPr lang="en-US" altLang="en-US" b="1"/>
              <a:t>Hull Length </a:t>
            </a:r>
            <a:r>
              <a:rPr lang="en-US" altLang="en-US"/>
              <a:t>– Basically LOA, more specifically (use hull extension, bulbous bow, bow sprit, etc. as an example) – if (example) can be removed with hand tools then NOT part of hull length, if it CANNOT be easily removed with hand tools (welded or FRP/GRP’ed) into place) then it IS part of Hull Length.</a:t>
            </a:r>
          </a:p>
          <a:p>
            <a:pPr eaLnBrk="1" hangingPunct="1">
              <a:spcBef>
                <a:spcPct val="0"/>
              </a:spcBef>
            </a:pPr>
            <a:endParaRPr lang="en-US" altLang="en-US"/>
          </a:p>
          <a:p>
            <a:pPr eaLnBrk="1" hangingPunct="1">
              <a:spcBef>
                <a:spcPct val="0"/>
              </a:spcBef>
            </a:pPr>
            <a:r>
              <a:rPr lang="en-US" altLang="en-US"/>
              <a:t>REMINDER that hull length is used to determine requirements in Part 0.1 and will be used in Phase II FVSR, replacing (Old) New (built after 1965) when phase II comes into force.</a:t>
            </a:r>
          </a:p>
          <a:p>
            <a:pPr eaLnBrk="1" hangingPunct="1">
              <a:spcBef>
                <a:spcPct val="0"/>
              </a:spcBef>
            </a:pPr>
            <a:endParaRPr lang="en-US" altLang="en-US"/>
          </a:p>
          <a:p>
            <a:pPr eaLnBrk="1" hangingPunct="1">
              <a:spcBef>
                <a:spcPct val="0"/>
              </a:spcBef>
            </a:pPr>
            <a:r>
              <a:rPr lang="en-US" altLang="en-US" b="1"/>
              <a:t>Major Modification </a:t>
            </a:r>
            <a:r>
              <a:rPr lang="en-US" altLang="en-US"/>
              <a:t>– An example:  A vessel rebuilt back to EXACTLY the same as it was previous is NOT considered a major mod.  If vessel rebuilt where Bhds are moved, WH bigger, deck raised, etc.  This is a major mod and MAY trigger stability. </a:t>
            </a:r>
          </a:p>
          <a:p>
            <a:pPr eaLnBrk="1" hangingPunct="1">
              <a:spcBef>
                <a:spcPct val="0"/>
              </a:spcBef>
            </a:pPr>
            <a:r>
              <a:rPr lang="en-US" altLang="en-US"/>
              <a:t>Good Opportunity to briefly discuss </a:t>
            </a:r>
            <a:r>
              <a:rPr lang="en-US" altLang="en-US" b="1"/>
              <a:t>TP15392 -</a:t>
            </a:r>
            <a:r>
              <a:rPr lang="en-US" altLang="en-US"/>
              <a:t> </a:t>
            </a:r>
            <a:r>
              <a:rPr lang="en-US" altLang="en-US" b="1"/>
              <a:t>Guidelines for fishing vessel major modification or a change in activity. </a:t>
            </a:r>
          </a:p>
          <a:p>
            <a:pPr eaLnBrk="1" hangingPunct="1">
              <a:spcBef>
                <a:spcPct val="0"/>
              </a:spcBef>
            </a:pPr>
            <a:endParaRPr lang="en-US" altLang="en-US"/>
          </a:p>
          <a:p>
            <a:pPr eaLnBrk="1" hangingPunct="1">
              <a:spcBef>
                <a:spcPct val="0"/>
              </a:spcBef>
            </a:pPr>
            <a:r>
              <a:rPr lang="en-US" altLang="en-US"/>
              <a:t>https://www.tc.gc.ca/eng/marinesafety/tp15392e-guidelines-fishing-vessel-major-modification-change-activity.html</a:t>
            </a:r>
          </a:p>
          <a:p>
            <a:pPr eaLnBrk="1" hangingPunct="1">
              <a:spcBef>
                <a:spcPct val="0"/>
              </a:spcBef>
            </a:pPr>
            <a:endParaRPr lang="en-US" altLang="en-US"/>
          </a:p>
        </p:txBody>
      </p:sp>
      <p:sp>
        <p:nvSpPr>
          <p:cNvPr id="28676" name="Slide Number Placeholder 3">
            <a:extLst>
              <a:ext uri="{FF2B5EF4-FFF2-40B4-BE49-F238E27FC236}">
                <a16:creationId xmlns:a16="http://schemas.microsoft.com/office/drawing/2014/main" id="{F279EEAA-D613-3013-983A-A8D365512F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6F3229AD-A9F4-41D7-BB64-59840D7A325A}" type="slidenum">
              <a:rPr lang="en-CA" altLang="en-US" smtClean="0">
                <a:latin typeface="Calibri" panose="020F0502020204030204" pitchFamily="34" charset="0"/>
              </a:rPr>
              <a:pPr fontAlgn="base">
                <a:spcBef>
                  <a:spcPct val="0"/>
                </a:spcBef>
                <a:spcAft>
                  <a:spcPct val="0"/>
                </a:spcAft>
              </a:pPr>
              <a:t>16</a:t>
            </a:fld>
            <a:endParaRPr lang="en-CA"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4459D058-FF31-A6C7-BFBF-E24423B2D93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AF70CED4-8686-4CE2-B52D-E16A2AD61B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a:extLst>
              <a:ext uri="{FF2B5EF4-FFF2-40B4-BE49-F238E27FC236}">
                <a16:creationId xmlns:a16="http://schemas.microsoft.com/office/drawing/2014/main" id="{25513D4F-0DFF-443C-DE16-05D4335B31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40FB67DA-84D9-4D3B-9651-E08946DCB9CA}" type="slidenum">
              <a:rPr lang="en-CA" altLang="en-US" smtClean="0">
                <a:latin typeface="Calibri" panose="020F0502020204030204" pitchFamily="34" charset="0"/>
              </a:rPr>
              <a:pPr fontAlgn="base">
                <a:spcBef>
                  <a:spcPct val="0"/>
                </a:spcBef>
                <a:spcAft>
                  <a:spcPct val="0"/>
                </a:spcAft>
              </a:pPr>
              <a:t>17</a:t>
            </a:fld>
            <a:endParaRPr lang="en-CA"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73FC0638-81C3-4EC4-0681-06B7617E538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703E8EC6-109D-13E8-F965-DA5C0E7F8B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a:extLst>
              <a:ext uri="{FF2B5EF4-FFF2-40B4-BE49-F238E27FC236}">
                <a16:creationId xmlns:a16="http://schemas.microsoft.com/office/drawing/2014/main" id="{35AD349C-E9E5-526D-8169-6282B56FE7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CDDCE67B-11B6-4C7E-8D4A-6D2CD3BE021F}" type="slidenum">
              <a:rPr lang="en-CA" altLang="en-US" smtClean="0">
                <a:latin typeface="Calibri" panose="020F0502020204030204" pitchFamily="34" charset="0"/>
              </a:rPr>
              <a:pPr fontAlgn="base">
                <a:spcBef>
                  <a:spcPct val="0"/>
                </a:spcBef>
                <a:spcAft>
                  <a:spcPct val="0"/>
                </a:spcAft>
              </a:pPr>
              <a:t>18</a:t>
            </a:fld>
            <a:endParaRPr lang="en-CA"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00421C01-9343-D767-83AE-DDB19CD6D8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20AB3149-1CCB-BA59-CEA6-B2440F8C77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Lots of new definitions, but here are a few KEY definitions that are needed in order to navigate the FVSR properly.</a:t>
            </a:r>
          </a:p>
          <a:p>
            <a:pPr eaLnBrk="1" hangingPunct="1">
              <a:spcBef>
                <a:spcPct val="0"/>
              </a:spcBef>
            </a:pPr>
            <a:endParaRPr lang="en-US" altLang="en-US"/>
          </a:p>
          <a:p>
            <a:pPr eaLnBrk="1" hangingPunct="1">
              <a:spcBef>
                <a:spcPct val="0"/>
              </a:spcBef>
            </a:pPr>
            <a:r>
              <a:rPr lang="en-US" altLang="en-US" b="1"/>
              <a:t>New or (New) New </a:t>
            </a:r>
            <a:r>
              <a:rPr lang="en-US" altLang="en-US"/>
              <a:t>as it is easily remembered – ONLY applicable to stability. For vessels built or build contract in place prior to July 13</a:t>
            </a:r>
            <a:r>
              <a:rPr lang="en-US" altLang="en-US" baseline="30000"/>
              <a:t>th</a:t>
            </a:r>
            <a:r>
              <a:rPr lang="en-US" altLang="en-US"/>
              <a:t>, 2018</a:t>
            </a:r>
          </a:p>
          <a:p>
            <a:pPr eaLnBrk="1" hangingPunct="1">
              <a:spcBef>
                <a:spcPct val="0"/>
              </a:spcBef>
            </a:pPr>
            <a:endParaRPr lang="en-US" altLang="en-US"/>
          </a:p>
          <a:p>
            <a:pPr eaLnBrk="1" hangingPunct="1">
              <a:spcBef>
                <a:spcPct val="0"/>
              </a:spcBef>
            </a:pPr>
            <a:r>
              <a:rPr lang="en-US" altLang="en-US" b="1"/>
              <a:t>Hull Length </a:t>
            </a:r>
            <a:r>
              <a:rPr lang="en-US" altLang="en-US"/>
              <a:t>– Basically LOA, more specifically (use hull extension, bulbous bow, bow sprit, etc. as an example) – if (example) can be removed with hand tools then NOT part of hull length, if it CANNOT be easily removed with hand tools (welded or FRP/GRP’ed) into place) then it IS part of Hull Length.</a:t>
            </a:r>
          </a:p>
          <a:p>
            <a:pPr eaLnBrk="1" hangingPunct="1">
              <a:spcBef>
                <a:spcPct val="0"/>
              </a:spcBef>
            </a:pPr>
            <a:endParaRPr lang="en-US" altLang="en-US"/>
          </a:p>
          <a:p>
            <a:pPr eaLnBrk="1" hangingPunct="1">
              <a:spcBef>
                <a:spcPct val="0"/>
              </a:spcBef>
            </a:pPr>
            <a:r>
              <a:rPr lang="en-US" altLang="en-US"/>
              <a:t>REMINDER that hull length is used to determine requirements in Part 0.1 and will be used in Phase II FVSR, replacing (Old) New (built after 1965) when phase II comes into force.</a:t>
            </a:r>
          </a:p>
          <a:p>
            <a:pPr eaLnBrk="1" hangingPunct="1">
              <a:spcBef>
                <a:spcPct val="0"/>
              </a:spcBef>
            </a:pPr>
            <a:endParaRPr lang="en-US" altLang="en-US"/>
          </a:p>
          <a:p>
            <a:pPr eaLnBrk="1" hangingPunct="1">
              <a:spcBef>
                <a:spcPct val="0"/>
              </a:spcBef>
            </a:pPr>
            <a:r>
              <a:rPr lang="en-US" altLang="en-US" b="1"/>
              <a:t>Major Modification </a:t>
            </a:r>
            <a:r>
              <a:rPr lang="en-US" altLang="en-US"/>
              <a:t>– An example:  A vessel rebuilt back to EXACTLY the same as it was previous is NOT considered a major mod.  If vessel rebuilt where Bhds are moved, WH bigger, deck raised, etc.  This is a major mod and MAY trigger stability. </a:t>
            </a:r>
          </a:p>
          <a:p>
            <a:pPr eaLnBrk="1" hangingPunct="1">
              <a:spcBef>
                <a:spcPct val="0"/>
              </a:spcBef>
            </a:pPr>
            <a:r>
              <a:rPr lang="en-US" altLang="en-US"/>
              <a:t>Good Opportunity to briefly discuss </a:t>
            </a:r>
            <a:r>
              <a:rPr lang="en-US" altLang="en-US" b="1"/>
              <a:t>TP15392 -</a:t>
            </a:r>
            <a:r>
              <a:rPr lang="en-US" altLang="en-US"/>
              <a:t> </a:t>
            </a:r>
            <a:r>
              <a:rPr lang="en-US" altLang="en-US" b="1"/>
              <a:t>Guidelines for fishing vessel major modification or a change in activity. </a:t>
            </a:r>
          </a:p>
          <a:p>
            <a:pPr eaLnBrk="1" hangingPunct="1">
              <a:spcBef>
                <a:spcPct val="0"/>
              </a:spcBef>
            </a:pPr>
            <a:endParaRPr lang="en-US" altLang="en-US"/>
          </a:p>
          <a:p>
            <a:pPr eaLnBrk="1" hangingPunct="1">
              <a:spcBef>
                <a:spcPct val="0"/>
              </a:spcBef>
            </a:pPr>
            <a:r>
              <a:rPr lang="en-US" altLang="en-US"/>
              <a:t>https://www.tc.gc.ca/eng/marinesafety/tp15392e-guidelines-fishing-vessel-major-modification-change-activity.html</a:t>
            </a:r>
          </a:p>
          <a:p>
            <a:pPr eaLnBrk="1" hangingPunct="1">
              <a:spcBef>
                <a:spcPct val="0"/>
              </a:spcBef>
            </a:pPr>
            <a:endParaRPr lang="en-US" altLang="en-US"/>
          </a:p>
        </p:txBody>
      </p:sp>
      <p:sp>
        <p:nvSpPr>
          <p:cNvPr id="34820" name="Slide Number Placeholder 3">
            <a:extLst>
              <a:ext uri="{FF2B5EF4-FFF2-40B4-BE49-F238E27FC236}">
                <a16:creationId xmlns:a16="http://schemas.microsoft.com/office/drawing/2014/main" id="{44C82971-721E-B98F-7CE4-9F07A4EFE00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C28DD80C-01FF-4BFD-8B27-BED5517E81E0}" type="slidenum">
              <a:rPr lang="en-CA" altLang="en-US" smtClean="0">
                <a:latin typeface="Calibri" panose="020F0502020204030204" pitchFamily="34" charset="0"/>
              </a:rPr>
              <a:pPr fontAlgn="base">
                <a:spcBef>
                  <a:spcPct val="0"/>
                </a:spcBef>
                <a:spcAft>
                  <a:spcPct val="0"/>
                </a:spcAft>
              </a:pPr>
              <a:t>19</a:t>
            </a:fld>
            <a:endParaRPr lang="en-CA"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D189737E-8EFB-CB7C-2800-8BA212D4862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6959DC30-FCDB-31EF-4FAE-0B15531C47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6" name="Slide Number Placeholder 3">
            <a:extLst>
              <a:ext uri="{FF2B5EF4-FFF2-40B4-BE49-F238E27FC236}">
                <a16:creationId xmlns:a16="http://schemas.microsoft.com/office/drawing/2014/main" id="{F0280C0E-405C-F12D-7464-B139DB9D7F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1A92764E-481E-43AA-A7F3-14D7821517ED}" type="slidenum">
              <a:rPr lang="en-CA" altLang="en-US" smtClean="0">
                <a:latin typeface="Calibri" panose="020F0502020204030204" pitchFamily="34" charset="0"/>
              </a:rPr>
              <a:pPr fontAlgn="base">
                <a:spcBef>
                  <a:spcPct val="0"/>
                </a:spcBef>
                <a:spcAft>
                  <a:spcPct val="0"/>
                </a:spcAft>
              </a:pPr>
              <a:t>2</a:t>
            </a:fld>
            <a:endParaRPr lang="en-CA"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131AF32C-3E03-4A2E-2E1E-C25DCAA973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C95ACDE6-2512-76A1-21D9-47ABA7BFF80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Lots of new definitions, but here are a few KEY definitions that are needed in order to navigate the FVSR properly.</a:t>
            </a:r>
          </a:p>
          <a:p>
            <a:pPr eaLnBrk="1" hangingPunct="1">
              <a:spcBef>
                <a:spcPct val="0"/>
              </a:spcBef>
            </a:pPr>
            <a:endParaRPr lang="en-US" altLang="en-US"/>
          </a:p>
          <a:p>
            <a:pPr eaLnBrk="1" hangingPunct="1">
              <a:spcBef>
                <a:spcPct val="0"/>
              </a:spcBef>
            </a:pPr>
            <a:r>
              <a:rPr lang="en-US" altLang="en-US" b="1"/>
              <a:t>New or (New) New </a:t>
            </a:r>
            <a:r>
              <a:rPr lang="en-US" altLang="en-US"/>
              <a:t>as it is easily remembered – ONLY applicable to stability. For vessels built or build contract in place prior to July 13</a:t>
            </a:r>
            <a:r>
              <a:rPr lang="en-US" altLang="en-US" baseline="30000"/>
              <a:t>th</a:t>
            </a:r>
            <a:r>
              <a:rPr lang="en-US" altLang="en-US"/>
              <a:t>, 2018</a:t>
            </a:r>
          </a:p>
          <a:p>
            <a:pPr eaLnBrk="1" hangingPunct="1">
              <a:spcBef>
                <a:spcPct val="0"/>
              </a:spcBef>
            </a:pPr>
            <a:endParaRPr lang="en-US" altLang="en-US"/>
          </a:p>
          <a:p>
            <a:pPr eaLnBrk="1" hangingPunct="1">
              <a:spcBef>
                <a:spcPct val="0"/>
              </a:spcBef>
            </a:pPr>
            <a:r>
              <a:rPr lang="en-US" altLang="en-US" b="1"/>
              <a:t>Hull Length </a:t>
            </a:r>
            <a:r>
              <a:rPr lang="en-US" altLang="en-US"/>
              <a:t>– Basically LOA, more specifically (use hull extension, bulbous bow, bow sprit, etc. as an example) – if (example) can be removed with hand tools then NOT part of hull length, if it CANNOT be easily removed with hand tools (welded or FRP/GRP’ed) into place) then it IS part of Hull Length.</a:t>
            </a:r>
          </a:p>
          <a:p>
            <a:pPr eaLnBrk="1" hangingPunct="1">
              <a:spcBef>
                <a:spcPct val="0"/>
              </a:spcBef>
            </a:pPr>
            <a:endParaRPr lang="en-US" altLang="en-US"/>
          </a:p>
          <a:p>
            <a:pPr eaLnBrk="1" hangingPunct="1">
              <a:spcBef>
                <a:spcPct val="0"/>
              </a:spcBef>
            </a:pPr>
            <a:r>
              <a:rPr lang="en-US" altLang="en-US"/>
              <a:t>REMINDER that hull length is used to determine requirements in Part 0.1 and will be used in Phase II FVSR, replacing (Old) New (built after 1965) when phase II comes into force.</a:t>
            </a:r>
          </a:p>
          <a:p>
            <a:pPr eaLnBrk="1" hangingPunct="1">
              <a:spcBef>
                <a:spcPct val="0"/>
              </a:spcBef>
            </a:pPr>
            <a:endParaRPr lang="en-US" altLang="en-US"/>
          </a:p>
          <a:p>
            <a:pPr eaLnBrk="1" hangingPunct="1">
              <a:spcBef>
                <a:spcPct val="0"/>
              </a:spcBef>
            </a:pPr>
            <a:r>
              <a:rPr lang="en-US" altLang="en-US" b="1"/>
              <a:t>Major Modification </a:t>
            </a:r>
            <a:r>
              <a:rPr lang="en-US" altLang="en-US"/>
              <a:t>– An example:  A vessel rebuilt back to EXACTLY the same as it was previous is NOT considered a major mod.  If vessel rebuilt where Bhds are moved, WH bigger, deck raised, etc.  This is a major mod and MAY trigger stability. </a:t>
            </a:r>
          </a:p>
          <a:p>
            <a:pPr eaLnBrk="1" hangingPunct="1">
              <a:spcBef>
                <a:spcPct val="0"/>
              </a:spcBef>
            </a:pPr>
            <a:r>
              <a:rPr lang="en-US" altLang="en-US"/>
              <a:t>Good Opportunity to briefly discuss </a:t>
            </a:r>
            <a:r>
              <a:rPr lang="en-US" altLang="en-US" b="1"/>
              <a:t>TP15392 -</a:t>
            </a:r>
            <a:r>
              <a:rPr lang="en-US" altLang="en-US"/>
              <a:t> </a:t>
            </a:r>
            <a:r>
              <a:rPr lang="en-US" altLang="en-US" b="1"/>
              <a:t>Guidelines for fishing vessel major modification or a change in activity. </a:t>
            </a:r>
          </a:p>
          <a:p>
            <a:pPr eaLnBrk="1" hangingPunct="1">
              <a:spcBef>
                <a:spcPct val="0"/>
              </a:spcBef>
            </a:pPr>
            <a:endParaRPr lang="en-US" altLang="en-US"/>
          </a:p>
          <a:p>
            <a:pPr eaLnBrk="1" hangingPunct="1">
              <a:spcBef>
                <a:spcPct val="0"/>
              </a:spcBef>
            </a:pPr>
            <a:r>
              <a:rPr lang="en-US" altLang="en-US"/>
              <a:t>https://www.tc.gc.ca/eng/marinesafety/tp15392e-guidelines-fishing-vessel-major-modification-change-activity.html</a:t>
            </a:r>
          </a:p>
          <a:p>
            <a:pPr eaLnBrk="1" hangingPunct="1">
              <a:spcBef>
                <a:spcPct val="0"/>
              </a:spcBef>
            </a:pPr>
            <a:endParaRPr lang="en-US" altLang="en-US"/>
          </a:p>
        </p:txBody>
      </p:sp>
      <p:sp>
        <p:nvSpPr>
          <p:cNvPr id="36868" name="Slide Number Placeholder 3">
            <a:extLst>
              <a:ext uri="{FF2B5EF4-FFF2-40B4-BE49-F238E27FC236}">
                <a16:creationId xmlns:a16="http://schemas.microsoft.com/office/drawing/2014/main" id="{743D37E3-87E8-FA3C-DB3F-AC7E324038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BA1C3AA-E462-49B3-A7F8-A725D87F7C05}" type="slidenum">
              <a:rPr lang="en-CA" altLang="en-US" smtClean="0">
                <a:latin typeface="Calibri" panose="020F0502020204030204" pitchFamily="34" charset="0"/>
              </a:rPr>
              <a:pPr fontAlgn="base">
                <a:spcBef>
                  <a:spcPct val="0"/>
                </a:spcBef>
                <a:spcAft>
                  <a:spcPct val="0"/>
                </a:spcAft>
              </a:pPr>
              <a:t>20</a:t>
            </a:fld>
            <a:endParaRPr lang="en-CA"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FE28A472-9484-FB6C-0A6F-3B9008D34F7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A8B6271-2EFF-99D0-35B5-B9C71AB3ED58}"/>
              </a:ext>
            </a:extLst>
          </p:cNvPr>
          <p:cNvSpPr>
            <a:spLocks noGrp="1"/>
          </p:cNvSpPr>
          <p:nvPr>
            <p:ph type="body" idx="1"/>
          </p:nvPr>
        </p:nvSpPr>
        <p:spPr/>
        <p:txBody>
          <a:bodyPr/>
          <a:lstStyle/>
          <a:p>
            <a:pPr eaLnBrk="1" fontAlgn="auto" hangingPunct="1">
              <a:spcBef>
                <a:spcPts val="0"/>
              </a:spcBef>
              <a:spcAft>
                <a:spcPts val="0"/>
              </a:spcAft>
              <a:defRPr/>
            </a:pPr>
            <a:r>
              <a:rPr lang="en-US" dirty="0"/>
              <a:t>Just a reminder that over 15GT gets an Inspection every four (4) years, under 15GT doesn’t.</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Good chance to discuss the SVCP-F</a:t>
            </a:r>
          </a:p>
          <a:p>
            <a:pPr eaLnBrk="1" fontAlgn="auto" hangingPunct="1">
              <a:spcBef>
                <a:spcPts val="0"/>
              </a:spcBef>
              <a:spcAft>
                <a:spcPts val="0"/>
              </a:spcAft>
              <a:defRPr/>
            </a:pPr>
            <a:endParaRPr lang="en-US" dirty="0"/>
          </a:p>
          <a:p>
            <a:pPr marL="171450" indent="-171450" eaLnBrk="1" fontAlgn="auto" hangingPunct="1">
              <a:spcBef>
                <a:spcPts val="0"/>
              </a:spcBef>
              <a:spcAft>
                <a:spcPts val="0"/>
              </a:spcAft>
              <a:buFont typeface="Arial" panose="020B0604020202020204" pitchFamily="34" charset="0"/>
              <a:buChar char="•"/>
              <a:defRPr/>
            </a:pPr>
            <a:r>
              <a:rPr lang="en-US" dirty="0"/>
              <a:t>DCR</a:t>
            </a:r>
          </a:p>
          <a:p>
            <a:pPr marL="171450" indent="-171450" eaLnBrk="1" fontAlgn="auto" hangingPunct="1">
              <a:spcBef>
                <a:spcPts val="0"/>
              </a:spcBef>
              <a:spcAft>
                <a:spcPts val="0"/>
              </a:spcAft>
              <a:buFont typeface="Arial" panose="020B0604020202020204" pitchFamily="34" charset="0"/>
              <a:buChar char="•"/>
              <a:defRPr/>
            </a:pPr>
            <a:r>
              <a:rPr lang="en-US" dirty="0"/>
              <a:t>Guidance Notes</a:t>
            </a:r>
          </a:p>
          <a:p>
            <a:pPr marL="171450" indent="-171450" eaLnBrk="1" fontAlgn="auto" hangingPunct="1">
              <a:spcBef>
                <a:spcPts val="0"/>
              </a:spcBef>
              <a:spcAft>
                <a:spcPts val="0"/>
              </a:spcAft>
              <a:buFont typeface="Arial" panose="020B0604020202020204" pitchFamily="34" charset="0"/>
              <a:buChar char="•"/>
              <a:defRPr/>
            </a:pPr>
            <a:r>
              <a:rPr lang="en-US" dirty="0"/>
              <a:t>Monitoring Inspections</a:t>
            </a:r>
          </a:p>
          <a:p>
            <a:pPr marL="171450" indent="-171450" eaLnBrk="1" fontAlgn="auto" hangingPunct="1">
              <a:spcBef>
                <a:spcPts val="0"/>
              </a:spcBef>
              <a:spcAft>
                <a:spcPts val="0"/>
              </a:spcAft>
              <a:buFont typeface="Arial" panose="020B0604020202020204" pitchFamily="34" charset="0"/>
              <a:buChar char="•"/>
              <a:defRPr/>
            </a:pPr>
            <a:r>
              <a:rPr lang="en-US" dirty="0"/>
              <a:t>Remember CSA 2001 – section 106 &amp; FVSR section 3.02 (AR Responsible)</a:t>
            </a:r>
          </a:p>
          <a:p>
            <a:pPr marL="171450" indent="-171450" eaLnBrk="1" fontAlgn="auto" hangingPunct="1">
              <a:spcBef>
                <a:spcPts val="0"/>
              </a:spcBef>
              <a:spcAft>
                <a:spcPts val="0"/>
              </a:spcAft>
              <a:buFont typeface="Arial" panose="020B0604020202020204" pitchFamily="34" charset="0"/>
              <a:buChar char="•"/>
              <a:defRPr/>
            </a:pPr>
            <a:endParaRPr lang="en-US" dirty="0"/>
          </a:p>
          <a:p>
            <a:pPr eaLnBrk="1" fontAlgn="auto" hangingPunct="1">
              <a:spcBef>
                <a:spcPts val="0"/>
              </a:spcBef>
              <a:spcAft>
                <a:spcPts val="0"/>
              </a:spcAft>
              <a:buFont typeface="Arial" panose="020B0604020202020204" pitchFamily="34" charset="0"/>
              <a:buNone/>
              <a:defRPr/>
            </a:pPr>
            <a:r>
              <a:rPr lang="en-US" dirty="0"/>
              <a:t>Can be very quick slide if time is a factor or you are addressing a specific group (i.e. Only over / under 15GT fleet)</a:t>
            </a:r>
          </a:p>
        </p:txBody>
      </p:sp>
      <p:sp>
        <p:nvSpPr>
          <p:cNvPr id="40964" name="Slide Number Placeholder 3">
            <a:extLst>
              <a:ext uri="{FF2B5EF4-FFF2-40B4-BE49-F238E27FC236}">
                <a16:creationId xmlns:a16="http://schemas.microsoft.com/office/drawing/2014/main" id="{E2837AB3-FFB4-83F0-D79A-0620E00296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927CB584-6BDA-42A1-9BDE-AF8605C463FB}" type="slidenum">
              <a:rPr lang="en-CA" altLang="en-US" smtClean="0">
                <a:latin typeface="Calibri" panose="020F0502020204030204" pitchFamily="34" charset="0"/>
              </a:rPr>
              <a:pPr fontAlgn="base">
                <a:spcBef>
                  <a:spcPct val="0"/>
                </a:spcBef>
                <a:spcAft>
                  <a:spcPct val="0"/>
                </a:spcAft>
              </a:pPr>
              <a:t>21</a:t>
            </a:fld>
            <a:endParaRPr lang="en-CA"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5BABBE64-30F6-C76A-A770-DBD24D83D16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F2928B68-CBBD-C6BC-55C8-9B82BFEC3B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3012" name="Slide Number Placeholder 3">
            <a:extLst>
              <a:ext uri="{FF2B5EF4-FFF2-40B4-BE49-F238E27FC236}">
                <a16:creationId xmlns:a16="http://schemas.microsoft.com/office/drawing/2014/main" id="{1FC03A7D-ACC9-4974-A9BF-5E97FC31782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00BD592-1CC6-41EB-AD31-A2ABF5C09576}" type="slidenum">
              <a:rPr lang="en-CA" altLang="en-US" smtClean="0">
                <a:latin typeface="Calibri" panose="020F0502020204030204" pitchFamily="34" charset="0"/>
              </a:rPr>
              <a:pPr fontAlgn="base">
                <a:spcBef>
                  <a:spcPct val="0"/>
                </a:spcBef>
                <a:spcAft>
                  <a:spcPct val="0"/>
                </a:spcAft>
              </a:pPr>
              <a:t>22</a:t>
            </a:fld>
            <a:endParaRPr lang="en-CA"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7B2B387E-9595-3640-E663-95F674997AF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11A01127-5CAD-D2F0-BFB5-DB5C37C742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5060" name="Slide Number Placeholder 3">
            <a:extLst>
              <a:ext uri="{FF2B5EF4-FFF2-40B4-BE49-F238E27FC236}">
                <a16:creationId xmlns:a16="http://schemas.microsoft.com/office/drawing/2014/main" id="{A4834A93-C102-8F0C-8252-A8E5DFFC7C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98BB0D01-A584-4049-B92B-5DCF6F28D28D}" type="slidenum">
              <a:rPr lang="en-CA" altLang="en-US" smtClean="0">
                <a:latin typeface="Calibri" panose="020F0502020204030204" pitchFamily="34" charset="0"/>
              </a:rPr>
              <a:pPr fontAlgn="base">
                <a:spcBef>
                  <a:spcPct val="0"/>
                </a:spcBef>
                <a:spcAft>
                  <a:spcPct val="0"/>
                </a:spcAft>
              </a:pPr>
              <a:t>23</a:t>
            </a:fld>
            <a:endParaRPr lang="en-CA"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09B0417C-192F-6C46-A337-0E8538CC7EC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85805CB9-72E5-E470-7233-A0B6EE7C7E9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7108" name="Slide Number Placeholder 3">
            <a:extLst>
              <a:ext uri="{FF2B5EF4-FFF2-40B4-BE49-F238E27FC236}">
                <a16:creationId xmlns:a16="http://schemas.microsoft.com/office/drawing/2014/main" id="{44CE62A4-C8CB-AC76-16B4-FFCA906414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E750B502-DD38-42E8-9A24-FB6611C25001}" type="slidenum">
              <a:rPr lang="en-CA" altLang="en-US" smtClean="0">
                <a:latin typeface="Calibri" panose="020F0502020204030204" pitchFamily="34" charset="0"/>
              </a:rPr>
              <a:pPr fontAlgn="base">
                <a:spcBef>
                  <a:spcPct val="0"/>
                </a:spcBef>
                <a:spcAft>
                  <a:spcPct val="0"/>
                </a:spcAft>
              </a:pPr>
              <a:t>24</a:t>
            </a:fld>
            <a:endParaRPr lang="en-CA"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BCFDFD62-6BAE-E071-C2E7-41F503B0AF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97216ACB-084D-F62D-830C-707B0560F98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3492" name="Slide Number Placeholder 3">
            <a:extLst>
              <a:ext uri="{FF2B5EF4-FFF2-40B4-BE49-F238E27FC236}">
                <a16:creationId xmlns:a16="http://schemas.microsoft.com/office/drawing/2014/main" id="{440477D9-F0BC-987F-221E-8EEABF32110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4FE81E39-34B4-4FBC-A926-25938FCA0E8F}" type="slidenum">
              <a:rPr lang="en-CA" altLang="en-US" smtClean="0">
                <a:latin typeface="Calibri" panose="020F0502020204030204" pitchFamily="34" charset="0"/>
              </a:rPr>
              <a:pPr fontAlgn="base">
                <a:spcBef>
                  <a:spcPct val="0"/>
                </a:spcBef>
                <a:spcAft>
                  <a:spcPct val="0"/>
                </a:spcAft>
              </a:pPr>
              <a:t>25</a:t>
            </a:fld>
            <a:endParaRPr lang="en-CA"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0967B-30D2-3145-8680-7767CECA7B95}"/>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8BDD1AB1-8900-49F2-EFB0-7E6FB8AA2A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961535F-75B4-3EFB-2CF9-9FAE7A810F67}"/>
              </a:ext>
            </a:extLst>
          </p:cNvPr>
          <p:cNvSpPr>
            <a:spLocks noGrp="1"/>
          </p:cNvSpPr>
          <p:nvPr>
            <p:ph type="body" idx="1"/>
          </p:nvPr>
        </p:nvSpPr>
        <p:spPr/>
        <p:txBody>
          <a:bodyPr/>
          <a:lstStyle/>
          <a:p>
            <a:pPr eaLnBrk="1" fontAlgn="auto" hangingPunct="1">
              <a:spcBef>
                <a:spcPts val="0"/>
              </a:spcBef>
              <a:spcAft>
                <a:spcPts val="0"/>
              </a:spcAft>
              <a:defRPr/>
            </a:pPr>
            <a:endParaRPr lang="en-US" dirty="0"/>
          </a:p>
        </p:txBody>
      </p:sp>
      <p:sp>
        <p:nvSpPr>
          <p:cNvPr id="28676" name="Slide Number Placeholder 3">
            <a:extLst>
              <a:ext uri="{FF2B5EF4-FFF2-40B4-BE49-F238E27FC236}">
                <a16:creationId xmlns:a16="http://schemas.microsoft.com/office/drawing/2014/main" id="{822DDAEB-90F9-F8FB-E0EC-07DC688EA5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6556AC66-8FF8-4165-ADEB-114600EAC395}" type="slidenum">
              <a:rPr lang="en-CA" altLang="en-US" smtClean="0">
                <a:latin typeface="Calibri" panose="020F0502020204030204" pitchFamily="34" charset="0"/>
              </a:rPr>
              <a:pPr fontAlgn="base">
                <a:spcBef>
                  <a:spcPct val="0"/>
                </a:spcBef>
                <a:spcAft>
                  <a:spcPct val="0"/>
                </a:spcAft>
              </a:pPr>
              <a:t>26</a:t>
            </a:fld>
            <a:endParaRPr lang="en-CA" altLang="en-US">
              <a:latin typeface="Calibri" panose="020F0502020204030204" pitchFamily="34" charset="0"/>
            </a:endParaRPr>
          </a:p>
        </p:txBody>
      </p:sp>
    </p:spTree>
    <p:extLst>
      <p:ext uri="{BB962C8B-B14F-4D97-AF65-F5344CB8AC3E}">
        <p14:creationId xmlns:p14="http://schemas.microsoft.com/office/powerpoint/2010/main" val="42567391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CD57F4BC-4BD1-7C02-3FC6-BB571CC2ABD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5610BA3-9B74-3C8D-D5BD-8C8C6E0BC8E2}"/>
              </a:ext>
            </a:extLst>
          </p:cNvPr>
          <p:cNvSpPr>
            <a:spLocks noGrp="1"/>
          </p:cNvSpPr>
          <p:nvPr>
            <p:ph type="body" idx="1"/>
          </p:nvPr>
        </p:nvSpPr>
        <p:spPr/>
        <p:txBody>
          <a:bodyPr/>
          <a:lstStyle/>
          <a:p>
            <a:pPr eaLnBrk="1" fontAlgn="auto" hangingPunct="1">
              <a:spcBef>
                <a:spcPts val="0"/>
              </a:spcBef>
              <a:spcAft>
                <a:spcPts val="0"/>
              </a:spcAft>
              <a:defRPr/>
            </a:pPr>
            <a:endParaRPr lang="en-US" dirty="0"/>
          </a:p>
        </p:txBody>
      </p:sp>
      <p:sp>
        <p:nvSpPr>
          <p:cNvPr id="28676" name="Slide Number Placeholder 3">
            <a:extLst>
              <a:ext uri="{FF2B5EF4-FFF2-40B4-BE49-F238E27FC236}">
                <a16:creationId xmlns:a16="http://schemas.microsoft.com/office/drawing/2014/main" id="{B4527973-7872-839C-3CB3-042AE75FAC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6556AC66-8FF8-4165-ADEB-114600EAC395}" type="slidenum">
              <a:rPr lang="en-CA" altLang="en-US" smtClean="0">
                <a:latin typeface="Calibri" panose="020F0502020204030204" pitchFamily="34" charset="0"/>
              </a:rPr>
              <a:pPr fontAlgn="base">
                <a:spcBef>
                  <a:spcPct val="0"/>
                </a:spcBef>
                <a:spcAft>
                  <a:spcPct val="0"/>
                </a:spcAft>
              </a:pPr>
              <a:t>27</a:t>
            </a:fld>
            <a:endParaRPr lang="en-CA" altLang="en-US">
              <a:latin typeface="Calibri" panose="020F0502020204030204" pitchFamily="34" charset="0"/>
            </a:endParaRPr>
          </a:p>
        </p:txBody>
      </p:sp>
    </p:spTree>
    <p:extLst>
      <p:ext uri="{BB962C8B-B14F-4D97-AF65-F5344CB8AC3E}">
        <p14:creationId xmlns:p14="http://schemas.microsoft.com/office/powerpoint/2010/main" val="712696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95A8A3C2-E298-852B-564B-8546934173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E5A1F87D-322D-7E62-2B5B-1DBDACA2AB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As discussed in part in past slides</a:t>
            </a:r>
          </a:p>
        </p:txBody>
      </p:sp>
      <p:sp>
        <p:nvSpPr>
          <p:cNvPr id="65540" name="Slide Number Placeholder 3">
            <a:extLst>
              <a:ext uri="{FF2B5EF4-FFF2-40B4-BE49-F238E27FC236}">
                <a16:creationId xmlns:a16="http://schemas.microsoft.com/office/drawing/2014/main" id="{F86CCF04-A0D4-C930-2EC0-D2564DD228D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9A2A0788-2573-43EF-BEDE-4F6E245F453F}" type="slidenum">
              <a:rPr lang="en-CA" altLang="en-US" smtClean="0">
                <a:latin typeface="Calibri" panose="020F0502020204030204" pitchFamily="34" charset="0"/>
              </a:rPr>
              <a:pPr fontAlgn="base">
                <a:spcBef>
                  <a:spcPct val="0"/>
                </a:spcBef>
                <a:spcAft>
                  <a:spcPct val="0"/>
                </a:spcAft>
              </a:pPr>
              <a:t>28</a:t>
            </a:fld>
            <a:endParaRPr lang="en-CA"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62CBCA7A-0B51-CF82-242A-1E8FF0A3DB0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D0D22910-81F8-28E9-669B-5A3ED0C495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Explain – this new website is good and not cumbersome like others.  It is up to date as new info comes available and is best to find via google.</a:t>
            </a:r>
          </a:p>
          <a:p>
            <a:pPr eaLnBrk="1" hangingPunct="1">
              <a:spcBef>
                <a:spcPct val="0"/>
              </a:spcBef>
            </a:pPr>
            <a:endParaRPr lang="en-US" altLang="en-US"/>
          </a:p>
          <a:p>
            <a:pPr eaLnBrk="1" hangingPunct="1">
              <a:spcBef>
                <a:spcPct val="0"/>
              </a:spcBef>
            </a:pPr>
            <a:r>
              <a:rPr lang="en-US" altLang="en-US"/>
              <a:t>Explanation of Bolded Text – Intended to again reiterate that owners, operators and crews are responsible and should take the time to read and understand the FVSR.  Any questions regarding the FVSR can be sent to Rob Freake (902-222-3900 or rob.freake@tc.gc.ca) or yourself if you are ok with that.</a:t>
            </a:r>
          </a:p>
        </p:txBody>
      </p:sp>
      <p:sp>
        <p:nvSpPr>
          <p:cNvPr id="67588" name="Slide Number Placeholder 3">
            <a:extLst>
              <a:ext uri="{FF2B5EF4-FFF2-40B4-BE49-F238E27FC236}">
                <a16:creationId xmlns:a16="http://schemas.microsoft.com/office/drawing/2014/main" id="{185123E6-4247-DB5D-C7F8-FA28EC9C48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319101B9-29C3-42B0-8547-A737D3BC9B63}" type="slidenum">
              <a:rPr lang="en-CA" altLang="en-US" smtClean="0">
                <a:latin typeface="Calibri" panose="020F0502020204030204" pitchFamily="34" charset="0"/>
              </a:rPr>
              <a:pPr fontAlgn="base">
                <a:spcBef>
                  <a:spcPct val="0"/>
                </a:spcBef>
                <a:spcAft>
                  <a:spcPct val="0"/>
                </a:spcAft>
              </a:pPr>
              <a:t>29</a:t>
            </a:fld>
            <a:endParaRPr lang="en-CA"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D189737E-8EFB-CB7C-2800-8BA212D4862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6959DC30-FCDB-31EF-4FAE-0B15531C47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u="sng"/>
              <a:t>Possible Question:</a:t>
            </a:r>
          </a:p>
          <a:p>
            <a:pPr eaLnBrk="1" hangingPunct="1">
              <a:spcBef>
                <a:spcPct val="0"/>
              </a:spcBef>
            </a:pPr>
            <a:endParaRPr lang="en-US" altLang="en-US"/>
          </a:p>
          <a:p>
            <a:pPr eaLnBrk="1" hangingPunct="1">
              <a:spcBef>
                <a:spcPct val="0"/>
              </a:spcBef>
            </a:pPr>
            <a:r>
              <a:rPr lang="en-US" altLang="en-US"/>
              <a:t>You may hear “I’ve never heard of this before” or “nobody asked me”</a:t>
            </a:r>
          </a:p>
          <a:p>
            <a:pPr eaLnBrk="1" hangingPunct="1">
              <a:spcBef>
                <a:spcPct val="0"/>
              </a:spcBef>
            </a:pPr>
            <a:endParaRPr lang="en-US" altLang="en-US"/>
          </a:p>
          <a:p>
            <a:pPr eaLnBrk="1" hangingPunct="1">
              <a:spcBef>
                <a:spcPct val="0"/>
              </a:spcBef>
            </a:pPr>
            <a:r>
              <a:rPr lang="en-US" altLang="en-US" b="1" u="sng"/>
              <a:t>Suggested Reply:</a:t>
            </a:r>
          </a:p>
          <a:p>
            <a:pPr eaLnBrk="1" hangingPunct="1">
              <a:spcBef>
                <a:spcPct val="0"/>
              </a:spcBef>
            </a:pPr>
            <a:endParaRPr lang="en-US" altLang="en-US"/>
          </a:p>
          <a:p>
            <a:pPr eaLnBrk="1" hangingPunct="1">
              <a:spcBef>
                <a:spcPct val="0"/>
              </a:spcBef>
            </a:pPr>
            <a:r>
              <a:rPr lang="en-US" altLang="en-US"/>
              <a:t>TC held 14 years of consultation from coast to coast, including many industry groups and associations. Including:  FFAW (NL) / NSBA (NS) / EFF &amp; MFU (NB) / PEIFA (PE).  If you wish to be involved, I suggest you contact your local group / representative so you can be included and have your comments heard.</a:t>
            </a:r>
          </a:p>
          <a:p>
            <a:pPr eaLnBrk="1" hangingPunct="1">
              <a:spcBef>
                <a:spcPct val="0"/>
              </a:spcBef>
            </a:pPr>
            <a:endParaRPr lang="en-US" altLang="en-US"/>
          </a:p>
          <a:p>
            <a:pPr eaLnBrk="1" hangingPunct="1">
              <a:spcBef>
                <a:spcPct val="0"/>
              </a:spcBef>
            </a:pPr>
            <a:r>
              <a:rPr lang="en-US" altLang="en-US"/>
              <a:t>You can mention CMAC (Canadian Marine Advisory Council) and how they can be involved if they like (</a:t>
            </a:r>
            <a:r>
              <a:rPr lang="en-US" altLang="en-US">
                <a:hlinkClick r:id="rId3"/>
              </a:rPr>
              <a:t>cmac-ccmc@tc.gc.ca</a:t>
            </a:r>
            <a:r>
              <a:rPr lang="en-US" altLang="en-US"/>
              <a:t>)</a:t>
            </a:r>
          </a:p>
          <a:p>
            <a:pPr eaLnBrk="1" hangingPunct="1">
              <a:spcBef>
                <a:spcPct val="0"/>
              </a:spcBef>
            </a:pPr>
            <a:endParaRPr lang="en-US" altLang="en-US"/>
          </a:p>
          <a:p>
            <a:pPr eaLnBrk="1" hangingPunct="1">
              <a:spcBef>
                <a:spcPct val="0"/>
              </a:spcBef>
            </a:pPr>
            <a:endParaRPr lang="en-US" altLang="en-US"/>
          </a:p>
        </p:txBody>
      </p:sp>
      <p:sp>
        <p:nvSpPr>
          <p:cNvPr id="8196" name="Slide Number Placeholder 3">
            <a:extLst>
              <a:ext uri="{FF2B5EF4-FFF2-40B4-BE49-F238E27FC236}">
                <a16:creationId xmlns:a16="http://schemas.microsoft.com/office/drawing/2014/main" id="{F0280C0E-405C-F12D-7464-B139DB9D7F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1A92764E-481E-43AA-A7F3-14D7821517ED}" type="slidenum">
              <a:rPr lang="en-CA" altLang="en-US" smtClean="0">
                <a:latin typeface="Calibri" panose="020F0502020204030204" pitchFamily="34" charset="0"/>
              </a:rPr>
              <a:pPr fontAlgn="base">
                <a:spcBef>
                  <a:spcPct val="0"/>
                </a:spcBef>
                <a:spcAft>
                  <a:spcPct val="0"/>
                </a:spcAft>
              </a:pPr>
              <a:t>3</a:t>
            </a:fld>
            <a:endParaRPr lang="en-CA" altLang="en-US">
              <a:latin typeface="Calibri" panose="020F0502020204030204" pitchFamily="34" charset="0"/>
            </a:endParaRPr>
          </a:p>
        </p:txBody>
      </p:sp>
    </p:spTree>
    <p:extLst>
      <p:ext uri="{BB962C8B-B14F-4D97-AF65-F5344CB8AC3E}">
        <p14:creationId xmlns:p14="http://schemas.microsoft.com/office/powerpoint/2010/main" val="1433642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2D377ED0-B926-3111-8C3F-9438D4E119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B249BE45-16B5-8806-CE6C-0A61ECF709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a:extLst>
              <a:ext uri="{FF2B5EF4-FFF2-40B4-BE49-F238E27FC236}">
                <a16:creationId xmlns:a16="http://schemas.microsoft.com/office/drawing/2014/main" id="{0396CB66-CC21-49CF-7DB4-59D7EB6544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446710C0-5057-4A0D-9D67-97B9FBD9F9E9}" type="slidenum">
              <a:rPr lang="en-CA" altLang="en-US" smtClean="0">
                <a:latin typeface="Calibri" panose="020F0502020204030204" pitchFamily="34" charset="0"/>
              </a:rPr>
              <a:pPr fontAlgn="base">
                <a:spcBef>
                  <a:spcPct val="0"/>
                </a:spcBef>
                <a:spcAft>
                  <a:spcPct val="0"/>
                </a:spcAft>
              </a:pPr>
              <a:t>30</a:t>
            </a:fld>
            <a:endParaRPr lang="en-CA"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18FD6BE7-213A-6259-FC4E-E75312C382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027E44D-3415-4A88-CE3B-CC7750223D62}"/>
              </a:ext>
            </a:extLst>
          </p:cNvPr>
          <p:cNvSpPr>
            <a:spLocks noGrp="1"/>
          </p:cNvSpPr>
          <p:nvPr>
            <p:ph type="body" idx="1"/>
          </p:nvPr>
        </p:nvSpPr>
        <p:spPr/>
        <p:txBody>
          <a:bodyPr/>
          <a:lstStyle/>
          <a:p>
            <a:pPr eaLnBrk="1" fontAlgn="auto" hangingPunct="1">
              <a:spcBef>
                <a:spcPts val="0"/>
              </a:spcBef>
              <a:spcAft>
                <a:spcPts val="0"/>
              </a:spcAft>
              <a:defRPr/>
            </a:pPr>
            <a:endParaRPr lang="en-US" dirty="0"/>
          </a:p>
        </p:txBody>
      </p:sp>
      <p:sp>
        <p:nvSpPr>
          <p:cNvPr id="26628" name="Slide Number Placeholder 3">
            <a:extLst>
              <a:ext uri="{FF2B5EF4-FFF2-40B4-BE49-F238E27FC236}">
                <a16:creationId xmlns:a16="http://schemas.microsoft.com/office/drawing/2014/main" id="{5926C901-0E69-EB34-68DC-A9E9997EF5B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11C51F9F-936E-4860-A634-645E4D27D1E0}" type="slidenum">
              <a:rPr lang="en-CA" altLang="en-US" smtClean="0">
                <a:latin typeface="Calibri" panose="020F0502020204030204" pitchFamily="34" charset="0"/>
              </a:rPr>
              <a:pPr fontAlgn="base">
                <a:spcBef>
                  <a:spcPct val="0"/>
                </a:spcBef>
                <a:spcAft>
                  <a:spcPct val="0"/>
                </a:spcAft>
              </a:pPr>
              <a:t>4</a:t>
            </a:fld>
            <a:endParaRPr lang="en-CA"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03940391-F236-FC9C-C19B-1D3AC25707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A3A6A44-0A54-ACA2-0261-27E053B0346E}"/>
              </a:ext>
            </a:extLst>
          </p:cNvPr>
          <p:cNvSpPr>
            <a:spLocks noGrp="1"/>
          </p:cNvSpPr>
          <p:nvPr>
            <p:ph type="body" idx="1"/>
          </p:nvPr>
        </p:nvSpPr>
        <p:spPr/>
        <p:txBody>
          <a:bodyPr/>
          <a:lstStyle/>
          <a:p>
            <a:pPr eaLnBrk="1" fontAlgn="auto" hangingPunct="1">
              <a:spcBef>
                <a:spcPts val="0"/>
              </a:spcBef>
              <a:spcAft>
                <a:spcPts val="0"/>
              </a:spcAft>
              <a:defRPr/>
            </a:pPr>
            <a:endParaRPr lang="en-US" dirty="0"/>
          </a:p>
        </p:txBody>
      </p:sp>
      <p:sp>
        <p:nvSpPr>
          <p:cNvPr id="26628" name="Slide Number Placeholder 3">
            <a:extLst>
              <a:ext uri="{FF2B5EF4-FFF2-40B4-BE49-F238E27FC236}">
                <a16:creationId xmlns:a16="http://schemas.microsoft.com/office/drawing/2014/main" id="{2BF1E75E-1631-4C16-3598-6307895D157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2DE066FE-652C-4983-B4C0-077E22DD8899}" type="slidenum">
              <a:rPr lang="en-CA" altLang="en-US" smtClean="0">
                <a:latin typeface="Calibri" panose="020F0502020204030204" pitchFamily="34" charset="0"/>
              </a:rPr>
              <a:pPr fontAlgn="base">
                <a:spcBef>
                  <a:spcPct val="0"/>
                </a:spcBef>
                <a:spcAft>
                  <a:spcPct val="0"/>
                </a:spcAft>
              </a:pPr>
              <a:t>5</a:t>
            </a:fld>
            <a:endParaRPr lang="en-CA" altLang="en-US">
              <a:latin typeface="Calibri" panose="020F0502020204030204" pitchFamily="34" charset="0"/>
            </a:endParaRPr>
          </a:p>
        </p:txBody>
      </p:sp>
    </p:spTree>
    <p:extLst>
      <p:ext uri="{BB962C8B-B14F-4D97-AF65-F5344CB8AC3E}">
        <p14:creationId xmlns:p14="http://schemas.microsoft.com/office/powerpoint/2010/main" val="2502714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03940391-F236-FC9C-C19B-1D3AC25707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A3A6A44-0A54-ACA2-0261-27E053B0346E}"/>
              </a:ext>
            </a:extLst>
          </p:cNvPr>
          <p:cNvSpPr>
            <a:spLocks noGrp="1"/>
          </p:cNvSpPr>
          <p:nvPr>
            <p:ph type="body" idx="1"/>
          </p:nvPr>
        </p:nvSpPr>
        <p:spPr/>
        <p:txBody>
          <a:bodyPr/>
          <a:lstStyle/>
          <a:p>
            <a:pPr eaLnBrk="1" fontAlgn="auto" hangingPunct="1">
              <a:spcBef>
                <a:spcPts val="0"/>
              </a:spcBef>
              <a:spcAft>
                <a:spcPts val="0"/>
              </a:spcAft>
              <a:defRPr/>
            </a:pPr>
            <a:endParaRPr lang="en-US" dirty="0"/>
          </a:p>
        </p:txBody>
      </p:sp>
      <p:sp>
        <p:nvSpPr>
          <p:cNvPr id="26628" name="Slide Number Placeholder 3">
            <a:extLst>
              <a:ext uri="{FF2B5EF4-FFF2-40B4-BE49-F238E27FC236}">
                <a16:creationId xmlns:a16="http://schemas.microsoft.com/office/drawing/2014/main" id="{2BF1E75E-1631-4C16-3598-6307895D157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2DE066FE-652C-4983-B4C0-077E22DD8899}" type="slidenum">
              <a:rPr lang="en-CA" altLang="en-US" smtClean="0">
                <a:latin typeface="Calibri" panose="020F0502020204030204" pitchFamily="34" charset="0"/>
              </a:rPr>
              <a:pPr fontAlgn="base">
                <a:spcBef>
                  <a:spcPct val="0"/>
                </a:spcBef>
                <a:spcAft>
                  <a:spcPct val="0"/>
                </a:spcAft>
              </a:pPr>
              <a:t>6</a:t>
            </a:fld>
            <a:endParaRPr lang="en-CA" altLang="en-US">
              <a:latin typeface="Calibri" panose="020F0502020204030204" pitchFamily="34" charset="0"/>
            </a:endParaRPr>
          </a:p>
        </p:txBody>
      </p:sp>
    </p:spTree>
    <p:extLst>
      <p:ext uri="{BB962C8B-B14F-4D97-AF65-F5344CB8AC3E}">
        <p14:creationId xmlns:p14="http://schemas.microsoft.com/office/powerpoint/2010/main" val="4287593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48B60-7679-EDE0-8AB9-735F1C305D4D}"/>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53D03CBD-200F-7F6B-1678-6F05C4087C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A042504-7C4B-E6D8-EA4F-1CC51AD95632}"/>
              </a:ext>
            </a:extLst>
          </p:cNvPr>
          <p:cNvSpPr>
            <a:spLocks noGrp="1"/>
          </p:cNvSpPr>
          <p:nvPr>
            <p:ph type="body" idx="1"/>
          </p:nvPr>
        </p:nvSpPr>
        <p:spPr/>
        <p:txBody>
          <a:bodyPr/>
          <a:lstStyle/>
          <a:p>
            <a:pPr eaLnBrk="1" fontAlgn="auto" hangingPunct="1">
              <a:spcBef>
                <a:spcPts val="0"/>
              </a:spcBef>
              <a:spcAft>
                <a:spcPts val="0"/>
              </a:spcAft>
              <a:defRPr/>
            </a:pPr>
            <a:r>
              <a:rPr lang="en-US" dirty="0"/>
              <a:t>Explanation of new FVSR layout</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Remember Part 0.1 is 0 to 150GT (or 24.4m in Length) – To be clear, </a:t>
            </a:r>
            <a:r>
              <a:rPr lang="en-US" b="1" dirty="0"/>
              <a:t>ALL</a:t>
            </a:r>
            <a:r>
              <a:rPr lang="en-US" dirty="0"/>
              <a:t> vessels.</a:t>
            </a:r>
          </a:p>
          <a:p>
            <a:pPr eaLnBrk="1" fontAlgn="auto" hangingPunct="1">
              <a:spcBef>
                <a:spcPts val="0"/>
              </a:spcBef>
              <a:spcAft>
                <a:spcPts val="0"/>
              </a:spcAft>
              <a:defRPr/>
            </a:pPr>
            <a:endParaRPr lang="en-US" dirty="0"/>
          </a:p>
          <a:p>
            <a:pPr marL="171450" indent="-171450" eaLnBrk="1" fontAlgn="auto" hangingPunct="1">
              <a:spcBef>
                <a:spcPts val="0"/>
              </a:spcBef>
              <a:spcAft>
                <a:spcPts val="0"/>
              </a:spcAft>
              <a:buFont typeface="Arial" panose="020B0604020202020204" pitchFamily="34" charset="0"/>
              <a:buChar char="•"/>
              <a:defRPr/>
            </a:pPr>
            <a:r>
              <a:rPr lang="en-US" dirty="0"/>
              <a:t>Part I – over 15GT</a:t>
            </a:r>
          </a:p>
          <a:p>
            <a:pPr marL="171450" indent="-171450" eaLnBrk="1" fontAlgn="auto" hangingPunct="1">
              <a:spcBef>
                <a:spcPts val="0"/>
              </a:spcBef>
              <a:spcAft>
                <a:spcPts val="0"/>
              </a:spcAft>
              <a:buFont typeface="Arial" panose="020B0604020202020204" pitchFamily="34" charset="0"/>
              <a:buChar char="•"/>
              <a:defRPr/>
            </a:pPr>
            <a:r>
              <a:rPr lang="en-US" dirty="0"/>
              <a:t>Part II – Under 15GT</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Explain that there is very little change in Parts I &amp; II only administratively.  More internal changes for TC such as TC is no longer inspecting fuel tanks, etc.</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This is a good time (if you have time) to add a part about Phase II of the FVSR implementation – Phase II will address FV construction up to 150GT and if anyone wants to be involved, they can by signing up to or attending CMAC.</a:t>
            </a:r>
          </a:p>
        </p:txBody>
      </p:sp>
      <p:sp>
        <p:nvSpPr>
          <p:cNvPr id="26628" name="Slide Number Placeholder 3">
            <a:extLst>
              <a:ext uri="{FF2B5EF4-FFF2-40B4-BE49-F238E27FC236}">
                <a16:creationId xmlns:a16="http://schemas.microsoft.com/office/drawing/2014/main" id="{33B34CB7-8EFD-DB64-93BF-6B3EB409AC8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11C51F9F-936E-4860-A634-645E4D27D1E0}" type="slidenum">
              <a:rPr lang="en-CA" altLang="en-US" smtClean="0">
                <a:latin typeface="Calibri" panose="020F0502020204030204" pitchFamily="34" charset="0"/>
              </a:rPr>
              <a:pPr fontAlgn="base">
                <a:spcBef>
                  <a:spcPct val="0"/>
                </a:spcBef>
                <a:spcAft>
                  <a:spcPct val="0"/>
                </a:spcAft>
              </a:pPr>
              <a:t>7</a:t>
            </a:fld>
            <a:endParaRPr lang="en-CA" altLang="en-US">
              <a:latin typeface="Calibri" panose="020F0502020204030204" pitchFamily="34" charset="0"/>
            </a:endParaRPr>
          </a:p>
        </p:txBody>
      </p:sp>
    </p:spTree>
    <p:extLst>
      <p:ext uri="{BB962C8B-B14F-4D97-AF65-F5344CB8AC3E}">
        <p14:creationId xmlns:p14="http://schemas.microsoft.com/office/powerpoint/2010/main" val="4223800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BF177618-6C01-A4B0-5686-C3343F4200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85FD5252-6C4A-A46F-EA54-C05CCB7E4C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Emphasize CSA 2001 section 106 – AR (aka owner) is responsible to ensure compliance! Which is further emphasized in FVSR 3.02</a:t>
            </a:r>
          </a:p>
          <a:p>
            <a:pPr eaLnBrk="1" hangingPunct="1">
              <a:spcBef>
                <a:spcPct val="0"/>
              </a:spcBef>
            </a:pPr>
            <a:endParaRPr lang="en-US" altLang="en-US"/>
          </a:p>
          <a:p>
            <a:pPr eaLnBrk="1" hangingPunct="1">
              <a:spcBef>
                <a:spcPct val="0"/>
              </a:spcBef>
            </a:pPr>
            <a:r>
              <a:rPr lang="en-US" altLang="en-US"/>
              <a:t>Better to call TC and ask for assistance then be boarded during fishing season and be tied to the wharf while waiting for things to be fixed / ordered / etc. before they can fish again.</a:t>
            </a:r>
          </a:p>
          <a:p>
            <a:pPr eaLnBrk="1" hangingPunct="1">
              <a:spcBef>
                <a:spcPct val="0"/>
              </a:spcBef>
            </a:pPr>
            <a:endParaRPr lang="en-US" altLang="en-US"/>
          </a:p>
          <a:p>
            <a:pPr eaLnBrk="1" hangingPunct="1">
              <a:spcBef>
                <a:spcPct val="0"/>
              </a:spcBef>
            </a:pPr>
            <a:endParaRPr lang="en-US" altLang="en-US"/>
          </a:p>
          <a:p>
            <a:pPr eaLnBrk="1" hangingPunct="1">
              <a:spcBef>
                <a:spcPct val="0"/>
              </a:spcBef>
            </a:pPr>
            <a:r>
              <a:rPr lang="en-US" altLang="en-US" b="1" u="sng"/>
              <a:t>Possible Comment / Question:</a:t>
            </a:r>
          </a:p>
          <a:p>
            <a:pPr eaLnBrk="1" hangingPunct="1">
              <a:spcBef>
                <a:spcPct val="0"/>
              </a:spcBef>
            </a:pPr>
            <a:r>
              <a:rPr lang="en-US" altLang="en-US"/>
              <a:t>“So I am responsible to understand all of this information?  I’m not a TC inspector!”, or</a:t>
            </a:r>
          </a:p>
          <a:p>
            <a:pPr eaLnBrk="1" hangingPunct="1">
              <a:spcBef>
                <a:spcPct val="0"/>
              </a:spcBef>
            </a:pPr>
            <a:r>
              <a:rPr lang="en-US" altLang="en-US"/>
              <a:t>“I can’t read, how can I understand all of that!”</a:t>
            </a:r>
          </a:p>
          <a:p>
            <a:pPr eaLnBrk="1" hangingPunct="1">
              <a:spcBef>
                <a:spcPct val="0"/>
              </a:spcBef>
            </a:pPr>
            <a:endParaRPr lang="en-US" altLang="en-US"/>
          </a:p>
          <a:p>
            <a:pPr eaLnBrk="1" hangingPunct="1">
              <a:spcBef>
                <a:spcPct val="0"/>
              </a:spcBef>
            </a:pPr>
            <a:endParaRPr lang="en-US" altLang="en-US"/>
          </a:p>
          <a:p>
            <a:pPr eaLnBrk="1" hangingPunct="1">
              <a:spcBef>
                <a:spcPct val="0"/>
              </a:spcBef>
            </a:pPr>
            <a:r>
              <a:rPr lang="en-US" altLang="en-US" b="1" u="sng"/>
              <a:t>Suggested Response:</a:t>
            </a:r>
          </a:p>
          <a:p>
            <a:pPr eaLnBrk="1" hangingPunct="1">
              <a:spcBef>
                <a:spcPct val="0"/>
              </a:spcBef>
            </a:pPr>
            <a:r>
              <a:rPr lang="en-US" altLang="en-US"/>
              <a:t>That responsibility has been in the Canada Shipping Act 2001 since July 2007, this is not new.</a:t>
            </a:r>
          </a:p>
          <a:p>
            <a:pPr eaLnBrk="1" hangingPunct="1">
              <a:spcBef>
                <a:spcPct val="0"/>
              </a:spcBef>
            </a:pPr>
            <a:r>
              <a:rPr lang="en-US" altLang="en-US"/>
              <a:t>That’s why I (you / we) are here today, to help you better understand the requirements and answer your questions.</a:t>
            </a:r>
          </a:p>
          <a:p>
            <a:pPr eaLnBrk="1" hangingPunct="1">
              <a:spcBef>
                <a:spcPct val="0"/>
              </a:spcBef>
            </a:pPr>
            <a:r>
              <a:rPr lang="en-US" altLang="en-US"/>
              <a:t>TC is always available to help and assist with interpreting regulations. (send them to Rob Freake if necessary)</a:t>
            </a:r>
          </a:p>
          <a:p>
            <a:pPr eaLnBrk="1" hangingPunct="1">
              <a:spcBef>
                <a:spcPct val="0"/>
              </a:spcBef>
            </a:pPr>
            <a:r>
              <a:rPr lang="en-US" altLang="en-US"/>
              <a:t>For technical application to the vessel, Marine Consultants can be hired to help. (such as stability)</a:t>
            </a:r>
          </a:p>
        </p:txBody>
      </p:sp>
      <p:sp>
        <p:nvSpPr>
          <p:cNvPr id="10244" name="Slide Number Placeholder 3">
            <a:extLst>
              <a:ext uri="{FF2B5EF4-FFF2-40B4-BE49-F238E27FC236}">
                <a16:creationId xmlns:a16="http://schemas.microsoft.com/office/drawing/2014/main" id="{69615F0D-1094-A964-DD80-8385A110FF1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C9F1EA56-8612-49CF-B1FA-4BD2087DC2AA}" type="slidenum">
              <a:rPr lang="en-CA" altLang="en-US" smtClean="0">
                <a:latin typeface="Calibri" panose="020F0502020204030204" pitchFamily="34" charset="0"/>
              </a:rPr>
              <a:pPr fontAlgn="base">
                <a:spcBef>
                  <a:spcPct val="0"/>
                </a:spcBef>
                <a:spcAft>
                  <a:spcPct val="0"/>
                </a:spcAft>
              </a:pPr>
              <a:t>8</a:t>
            </a:fld>
            <a:endParaRPr lang="en-CA"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B61A9932-AFD9-1AC5-E136-7738EFB4347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9E7CD89E-C574-FD8E-EDD7-069393F0E57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Times New Roman" panose="02020603050405020304" pitchFamily="18" charset="0"/>
                <a:cs typeface="Times New Roman" panose="02020603050405020304" pitchFamily="18" charset="0"/>
              </a:rPr>
              <a:t>Freezing spray warnings – good opportunity to reference Stability.  If stability is completed and icing is included, this restriction will not be placed on the vessel.</a:t>
            </a:r>
          </a:p>
          <a:p>
            <a:pPr eaLnBrk="1" hangingPunct="1">
              <a:spcBef>
                <a:spcPct val="0"/>
              </a:spcBef>
            </a:pPr>
            <a:endParaRPr lang="en-US" altLang="en-US">
              <a:latin typeface="Times New Roman" panose="02020603050405020304" pitchFamily="18" charset="0"/>
              <a:cs typeface="Times New Roman" panose="02020603050405020304" pitchFamily="18" charset="0"/>
            </a:endParaRPr>
          </a:p>
          <a:p>
            <a:pPr eaLnBrk="1" hangingPunct="1">
              <a:spcBef>
                <a:spcPct val="0"/>
              </a:spcBef>
            </a:pPr>
            <a:r>
              <a:rPr lang="en-US" altLang="en-US">
                <a:latin typeface="Times New Roman" panose="02020603050405020304" pitchFamily="18" charset="0"/>
                <a:cs typeface="Times New Roman" panose="02020603050405020304" pitchFamily="18" charset="0"/>
              </a:rPr>
              <a:t>Not exceeding design limitations / Not operating carelessly – Reference over loading.</a:t>
            </a:r>
          </a:p>
          <a:p>
            <a:pPr eaLnBrk="1" hangingPunct="1">
              <a:spcBef>
                <a:spcPct val="0"/>
              </a:spcBef>
            </a:pPr>
            <a:endParaRPr lang="en-US" altLang="en-US">
              <a:latin typeface="Times New Roman" panose="02020603050405020304" pitchFamily="18" charset="0"/>
              <a:cs typeface="Times New Roman" panose="02020603050405020304" pitchFamily="18" charset="0"/>
            </a:endParaRPr>
          </a:p>
          <a:p>
            <a:pPr eaLnBrk="1" hangingPunct="1">
              <a:spcBef>
                <a:spcPct val="0"/>
              </a:spcBef>
            </a:pPr>
            <a:r>
              <a:rPr lang="en-US" altLang="en-US">
                <a:latin typeface="Times New Roman" panose="02020603050405020304" pitchFamily="18" charset="0"/>
                <a:cs typeface="Times New Roman" panose="02020603050405020304" pitchFamily="18" charset="0"/>
              </a:rPr>
              <a:t>Not jeopardizing safety: Lifejackets/PFD’s to be worn in conditions that could jeopardize safety – Each province is different (NB / NS/ PE/ NL) when considering Provincial OHS requirements.  We can provide guidance and a contact on that if necessary.</a:t>
            </a:r>
            <a:endParaRPr lang="en-US" altLang="en-US"/>
          </a:p>
        </p:txBody>
      </p:sp>
      <p:sp>
        <p:nvSpPr>
          <p:cNvPr id="12292" name="Slide Number Placeholder 3">
            <a:extLst>
              <a:ext uri="{FF2B5EF4-FFF2-40B4-BE49-F238E27FC236}">
                <a16:creationId xmlns:a16="http://schemas.microsoft.com/office/drawing/2014/main" id="{0993E32C-1A01-74D1-1F58-24BE391B5D6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EF33D852-91F9-417D-B4E0-70B487AC3135}" type="slidenum">
              <a:rPr lang="en-CA" altLang="en-US" smtClean="0">
                <a:latin typeface="Calibri" panose="020F0502020204030204" pitchFamily="34" charset="0"/>
              </a:rPr>
              <a:pPr fontAlgn="base">
                <a:spcBef>
                  <a:spcPct val="0"/>
                </a:spcBef>
                <a:spcAft>
                  <a:spcPct val="0"/>
                </a:spcAft>
              </a:pPr>
              <a:t>9</a:t>
            </a:fld>
            <a:endParaRPr lang="en-CA"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669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4204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770A3EA-914D-72EF-B564-47E700AC55CB}"/>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2AF7396-E1A5-6AD4-5C86-7E837D1130ED}"/>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3F908B1-93B3-6821-4C4F-BA2D750B4D74}"/>
              </a:ext>
            </a:extLst>
          </p:cNvPr>
          <p:cNvSpPr>
            <a:spLocks noGrp="1"/>
          </p:cNvSpPr>
          <p:nvPr>
            <p:ph type="dt" sz="half" idx="2"/>
          </p:nvPr>
        </p:nvSpPr>
        <p:spPr>
          <a:xfrm>
            <a:off x="838200" y="6284913"/>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endParaRPr lang="en-CA"/>
          </a:p>
        </p:txBody>
      </p:sp>
      <p:sp>
        <p:nvSpPr>
          <p:cNvPr id="5" name="Footer Placeholder 4">
            <a:extLst>
              <a:ext uri="{FF2B5EF4-FFF2-40B4-BE49-F238E27FC236}">
                <a16:creationId xmlns:a16="http://schemas.microsoft.com/office/drawing/2014/main" id="{EE34F3E7-D8E2-8ED8-424D-886389E19869}"/>
              </a:ext>
            </a:extLst>
          </p:cNvPr>
          <p:cNvSpPr>
            <a:spLocks noGrp="1"/>
          </p:cNvSpPr>
          <p:nvPr>
            <p:ph type="ftr" sz="quarter" idx="3"/>
          </p:nvPr>
        </p:nvSpPr>
        <p:spPr>
          <a:xfrm>
            <a:off x="4038600" y="6284913"/>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000">
                <a:solidFill>
                  <a:schemeClr val="tx1">
                    <a:tint val="75000"/>
                  </a:schemeClr>
                </a:solidFill>
                <a:latin typeface="+mn-lt"/>
              </a:defRPr>
            </a:lvl1pPr>
          </a:lstStyle>
          <a:p>
            <a:pPr>
              <a:defRPr/>
            </a:pPr>
            <a:endParaRPr lang="en-CA"/>
          </a:p>
        </p:txBody>
      </p:sp>
      <p:sp>
        <p:nvSpPr>
          <p:cNvPr id="6" name="Slide Number Placeholder 5">
            <a:extLst>
              <a:ext uri="{FF2B5EF4-FFF2-40B4-BE49-F238E27FC236}">
                <a16:creationId xmlns:a16="http://schemas.microsoft.com/office/drawing/2014/main" id="{95AA0F0A-98E7-18EF-DD3A-5628AFB95797}"/>
              </a:ext>
            </a:extLst>
          </p:cNvPr>
          <p:cNvSpPr>
            <a:spLocks noGrp="1"/>
          </p:cNvSpPr>
          <p:nvPr>
            <p:ph type="sldNum" sz="quarter" idx="4"/>
          </p:nvPr>
        </p:nvSpPr>
        <p:spPr>
          <a:xfrm>
            <a:off x="11163300" y="6284913"/>
            <a:ext cx="677863" cy="365125"/>
          </a:xfrm>
          <a:prstGeom prst="rect">
            <a:avLst/>
          </a:prstGeom>
        </p:spPr>
        <p:txBody>
          <a:bodyPr vert="horz" lIns="91440" tIns="45720" rIns="91440" bIns="45720" rtlCol="0" anchor="ctr"/>
          <a:lstStyle>
            <a:lvl1pPr algn="ctr" eaLnBrk="1" fontAlgn="auto" hangingPunct="1">
              <a:spcBef>
                <a:spcPts val="0"/>
              </a:spcBef>
              <a:spcAft>
                <a:spcPts val="0"/>
              </a:spcAft>
              <a:defRPr sz="1000">
                <a:solidFill>
                  <a:schemeClr val="tx1">
                    <a:tint val="75000"/>
                  </a:schemeClr>
                </a:solidFill>
                <a:latin typeface="+mn-lt"/>
              </a:defRPr>
            </a:lvl1pPr>
          </a:lstStyle>
          <a:p>
            <a:pPr>
              <a:defRPr/>
            </a:pPr>
            <a:fld id="{496D3BFF-2DBE-43B2-98EB-9EB101BCAA22}" type="slidenum">
              <a:rPr lang="en-CA"/>
              <a:pPr>
                <a:defRPr/>
              </a:pPr>
              <a:t>‹#›</a:t>
            </a:fld>
            <a:endParaRPr lang="en-CA"/>
          </a:p>
        </p:txBody>
      </p:sp>
      <p:sp>
        <p:nvSpPr>
          <p:cNvPr id="1031" name="MSIPCMContentMarking" descr="{&quot;HashCode&quot;:-1904070144,&quot;Placement&quot;:&quot;Header&quot;,&quot;Top&quot;:0.0,&quot;Left&quot;:742.444458,&quot;SlideWidth&quot;:960,&quot;SlideHeight&quot;:540}">
            <a:extLst>
              <a:ext uri="{FF2B5EF4-FFF2-40B4-BE49-F238E27FC236}">
                <a16:creationId xmlns:a16="http://schemas.microsoft.com/office/drawing/2014/main" id="{DCFDE1B8-CC76-8F77-5D9D-D6E3141C75BD}"/>
              </a:ext>
            </a:extLst>
          </p:cNvPr>
          <p:cNvSpPr txBox="1">
            <a:spLocks noChangeArrowheads="1"/>
          </p:cNvSpPr>
          <p:nvPr userDrawn="1"/>
        </p:nvSpPr>
        <p:spPr bwMode="auto">
          <a:xfrm>
            <a:off x="9429750" y="0"/>
            <a:ext cx="2762250" cy="280988"/>
          </a:xfrm>
          <a:prstGeom prst="rect">
            <a:avLst/>
          </a:prstGeom>
          <a:noFill/>
          <a:ln>
            <a:noFill/>
          </a:ln>
        </p:spPr>
        <p:txBody>
          <a:bodyPr lIns="0" tIns="0" rIns="0" bIns="0" anchor="ctr" anchorCtr="1">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altLang="en-US" sz="1200">
                <a:solidFill>
                  <a:srgbClr val="000000"/>
                </a:solidFill>
              </a:rPr>
              <a:t>UNCLASSIFIED / NON CLASSIFIÉ</a:t>
            </a: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Lst>
  <p:hf sldNum="0" hdr="0" ftr="0" dt="0"/>
  <p:txStyles>
    <p:titleStyle>
      <a:lvl1pPr algn="l" rtl="0" eaLnBrk="0" fontAlgn="base" hangingPunct="0">
        <a:lnSpc>
          <a:spcPct val="90000"/>
        </a:lnSpc>
        <a:spcBef>
          <a:spcPct val="0"/>
        </a:spcBef>
        <a:spcAft>
          <a:spcPct val="0"/>
        </a:spcAft>
        <a:defRPr sz="4000" b="1" kern="1200">
          <a:solidFill>
            <a:srgbClr val="595959"/>
          </a:solidFill>
          <a:latin typeface="+mj-lt"/>
          <a:ea typeface="+mj-ea"/>
          <a:cs typeface="+mj-cs"/>
        </a:defRPr>
      </a:lvl1pPr>
      <a:lvl2pPr algn="l" rtl="0" eaLnBrk="0" fontAlgn="base" hangingPunct="0">
        <a:lnSpc>
          <a:spcPct val="90000"/>
        </a:lnSpc>
        <a:spcBef>
          <a:spcPct val="0"/>
        </a:spcBef>
        <a:spcAft>
          <a:spcPct val="0"/>
        </a:spcAft>
        <a:defRPr sz="4000" b="1">
          <a:solidFill>
            <a:srgbClr val="595959"/>
          </a:solidFill>
          <a:latin typeface="Arial" panose="020B0604020202020204" pitchFamily="34" charset="0"/>
        </a:defRPr>
      </a:lvl2pPr>
      <a:lvl3pPr algn="l" rtl="0" eaLnBrk="0" fontAlgn="base" hangingPunct="0">
        <a:lnSpc>
          <a:spcPct val="90000"/>
        </a:lnSpc>
        <a:spcBef>
          <a:spcPct val="0"/>
        </a:spcBef>
        <a:spcAft>
          <a:spcPct val="0"/>
        </a:spcAft>
        <a:defRPr sz="4000" b="1">
          <a:solidFill>
            <a:srgbClr val="595959"/>
          </a:solidFill>
          <a:latin typeface="Arial" panose="020B0604020202020204" pitchFamily="34" charset="0"/>
        </a:defRPr>
      </a:lvl3pPr>
      <a:lvl4pPr algn="l" rtl="0" eaLnBrk="0" fontAlgn="base" hangingPunct="0">
        <a:lnSpc>
          <a:spcPct val="90000"/>
        </a:lnSpc>
        <a:spcBef>
          <a:spcPct val="0"/>
        </a:spcBef>
        <a:spcAft>
          <a:spcPct val="0"/>
        </a:spcAft>
        <a:defRPr sz="4000" b="1">
          <a:solidFill>
            <a:srgbClr val="595959"/>
          </a:solidFill>
          <a:latin typeface="Arial" panose="020B0604020202020204" pitchFamily="34" charset="0"/>
        </a:defRPr>
      </a:lvl4pPr>
      <a:lvl5pPr algn="l" rtl="0" eaLnBrk="0" fontAlgn="base" hangingPunct="0">
        <a:lnSpc>
          <a:spcPct val="90000"/>
        </a:lnSpc>
        <a:spcBef>
          <a:spcPct val="0"/>
        </a:spcBef>
        <a:spcAft>
          <a:spcPct val="0"/>
        </a:spcAft>
        <a:defRPr sz="4000" b="1">
          <a:solidFill>
            <a:srgbClr val="595959"/>
          </a:solidFill>
          <a:latin typeface="Arial" panose="020B0604020202020204" pitchFamily="34" charset="0"/>
        </a:defRPr>
      </a:lvl5pPr>
      <a:lvl6pPr marL="457200" algn="l" rtl="0" fontAlgn="base">
        <a:lnSpc>
          <a:spcPct val="90000"/>
        </a:lnSpc>
        <a:spcBef>
          <a:spcPct val="0"/>
        </a:spcBef>
        <a:spcAft>
          <a:spcPct val="0"/>
        </a:spcAft>
        <a:defRPr sz="4000" b="1">
          <a:solidFill>
            <a:srgbClr val="595959"/>
          </a:solidFill>
          <a:latin typeface="Arial" panose="020B0604020202020204" pitchFamily="34" charset="0"/>
        </a:defRPr>
      </a:lvl6pPr>
      <a:lvl7pPr marL="914400" algn="l" rtl="0" fontAlgn="base">
        <a:lnSpc>
          <a:spcPct val="90000"/>
        </a:lnSpc>
        <a:spcBef>
          <a:spcPct val="0"/>
        </a:spcBef>
        <a:spcAft>
          <a:spcPct val="0"/>
        </a:spcAft>
        <a:defRPr sz="4000" b="1">
          <a:solidFill>
            <a:srgbClr val="595959"/>
          </a:solidFill>
          <a:latin typeface="Arial" panose="020B0604020202020204" pitchFamily="34" charset="0"/>
        </a:defRPr>
      </a:lvl7pPr>
      <a:lvl8pPr marL="1371600" algn="l" rtl="0" fontAlgn="base">
        <a:lnSpc>
          <a:spcPct val="90000"/>
        </a:lnSpc>
        <a:spcBef>
          <a:spcPct val="0"/>
        </a:spcBef>
        <a:spcAft>
          <a:spcPct val="0"/>
        </a:spcAft>
        <a:defRPr sz="4000" b="1">
          <a:solidFill>
            <a:srgbClr val="595959"/>
          </a:solidFill>
          <a:latin typeface="Arial" panose="020B0604020202020204" pitchFamily="34" charset="0"/>
        </a:defRPr>
      </a:lvl8pPr>
      <a:lvl9pPr marL="1828800" algn="l" rtl="0" fontAlgn="base">
        <a:lnSpc>
          <a:spcPct val="90000"/>
        </a:lnSpc>
        <a:spcBef>
          <a:spcPct val="0"/>
        </a:spcBef>
        <a:spcAft>
          <a:spcPct val="0"/>
        </a:spcAft>
        <a:defRPr sz="4000" b="1">
          <a:solidFill>
            <a:srgbClr val="595959"/>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Title 11">
            <a:extLst>
              <a:ext uri="{FF2B5EF4-FFF2-40B4-BE49-F238E27FC236}">
                <a16:creationId xmlns:a16="http://schemas.microsoft.com/office/drawing/2014/main" id="{D4ADAF4C-F71E-1B6C-1C4E-29AFCFB139C2}"/>
              </a:ext>
            </a:extLst>
          </p:cNvPr>
          <p:cNvSpPr txBox="1">
            <a:spLocks/>
          </p:cNvSpPr>
          <p:nvPr/>
        </p:nvSpPr>
        <p:spPr bwMode="auto">
          <a:xfrm>
            <a:off x="2711450" y="404813"/>
            <a:ext cx="6697663"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sz="3200" b="1">
              <a:solidFill>
                <a:srgbClr val="191966"/>
              </a:solidFill>
              <a:latin typeface="Helvetica" panose="020B0604020202020204" pitchFamily="34" charset="0"/>
            </a:endParaRPr>
          </a:p>
          <a:p>
            <a:pPr algn="ctr" eaLnBrk="1" hangingPunct="1">
              <a:lnSpc>
                <a:spcPct val="100000"/>
              </a:lnSpc>
              <a:spcBef>
                <a:spcPct val="0"/>
              </a:spcBef>
              <a:buFontTx/>
              <a:buNone/>
            </a:pPr>
            <a:r>
              <a:rPr lang="en-US" altLang="en-US" sz="3600" b="1">
                <a:solidFill>
                  <a:srgbClr val="002060"/>
                </a:solidFill>
                <a:latin typeface="Helvetica" panose="020B0604020202020204" pitchFamily="34" charset="0"/>
                <a:cs typeface="Helvetica" panose="020B0604020202020204" pitchFamily="34" charset="0"/>
              </a:rPr>
              <a:t>Transport</a:t>
            </a:r>
            <a:r>
              <a:rPr lang="en-US" altLang="en-US" sz="3600" b="1">
                <a:solidFill>
                  <a:srgbClr val="002060"/>
                </a:solidFill>
              </a:rPr>
              <a:t> Canada</a:t>
            </a:r>
          </a:p>
          <a:p>
            <a:pPr algn="ctr" eaLnBrk="1" hangingPunct="1">
              <a:lnSpc>
                <a:spcPct val="100000"/>
              </a:lnSpc>
              <a:spcBef>
                <a:spcPct val="0"/>
              </a:spcBef>
              <a:buFontTx/>
              <a:buNone/>
            </a:pPr>
            <a:endParaRPr lang="en-US" altLang="en-US" sz="3600">
              <a:solidFill>
                <a:srgbClr val="002060"/>
              </a:solidFill>
            </a:endParaRPr>
          </a:p>
        </p:txBody>
      </p:sp>
      <p:sp>
        <p:nvSpPr>
          <p:cNvPr id="5123" name="Title 11">
            <a:extLst>
              <a:ext uri="{FF2B5EF4-FFF2-40B4-BE49-F238E27FC236}">
                <a16:creationId xmlns:a16="http://schemas.microsoft.com/office/drawing/2014/main" id="{BE048CB4-94A4-7F59-0562-E21CC66C9E10}"/>
              </a:ext>
            </a:extLst>
          </p:cNvPr>
          <p:cNvSpPr txBox="1">
            <a:spLocks/>
          </p:cNvSpPr>
          <p:nvPr/>
        </p:nvSpPr>
        <p:spPr bwMode="auto">
          <a:xfrm>
            <a:off x="528638" y="1100138"/>
            <a:ext cx="101092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fr-FR" altLang="en-US" sz="3600" b="1" i="1" dirty="0">
                <a:solidFill>
                  <a:srgbClr val="16165D"/>
                </a:solidFill>
                <a:latin typeface="Helvetica" panose="020B0604020202020204" pitchFamily="34" charset="0"/>
                <a:cs typeface="Helvetica" panose="020B0604020202020204" pitchFamily="34" charset="0"/>
              </a:rPr>
              <a:t>Fishing Vessels and Aquaculture</a:t>
            </a:r>
            <a:endParaRPr lang="en-US" altLang="en-US" sz="3200" b="1" i="1" dirty="0">
              <a:solidFill>
                <a:srgbClr val="16165D"/>
              </a:solidFill>
              <a:latin typeface="Helvetica" panose="020B0604020202020204" pitchFamily="34" charset="0"/>
              <a:cs typeface="Helvetica" panose="020B0604020202020204" pitchFamily="34" charset="0"/>
            </a:endParaRPr>
          </a:p>
        </p:txBody>
      </p:sp>
      <p:sp>
        <p:nvSpPr>
          <p:cNvPr id="5124" name="TextBox 2">
            <a:extLst>
              <a:ext uri="{FF2B5EF4-FFF2-40B4-BE49-F238E27FC236}">
                <a16:creationId xmlns:a16="http://schemas.microsoft.com/office/drawing/2014/main" id="{AEFD38A2-1852-6BEE-9557-6891E3B78B18}"/>
              </a:ext>
            </a:extLst>
          </p:cNvPr>
          <p:cNvSpPr txBox="1">
            <a:spLocks noChangeArrowheads="1"/>
          </p:cNvSpPr>
          <p:nvPr/>
        </p:nvSpPr>
        <p:spPr bwMode="auto">
          <a:xfrm>
            <a:off x="609600" y="2126615"/>
            <a:ext cx="110537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en-US" sz="4000" b="1" i="1" dirty="0">
                <a:solidFill>
                  <a:srgbClr val="FF0000"/>
                </a:solidFill>
                <a:latin typeface="Helvetica" panose="020B0604020202020204" pitchFamily="34" charset="0"/>
                <a:cs typeface="Helvetica" panose="020B0604020202020204" pitchFamily="34" charset="0"/>
              </a:rPr>
              <a:t>Fish Harvesters Forum</a:t>
            </a:r>
            <a:endParaRPr lang="en-US" altLang="en-US" sz="4000" b="1" i="1" dirty="0">
              <a:solidFill>
                <a:srgbClr val="FF0000"/>
              </a:solidFill>
              <a:latin typeface="Helvetica" panose="020B0604020202020204" pitchFamily="34" charset="0"/>
              <a:cs typeface="Helvetica"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8B67FA8-B0BE-0A90-B6B0-101325298B1E}"/>
              </a:ext>
            </a:extLst>
          </p:cNvPr>
          <p:cNvSpPr txBox="1">
            <a:spLocks noChangeArrowheads="1"/>
          </p:cNvSpPr>
          <p:nvPr/>
        </p:nvSpPr>
        <p:spPr bwMode="auto">
          <a:xfrm>
            <a:off x="517525" y="512763"/>
            <a:ext cx="82296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buFontTx/>
              <a:buNone/>
            </a:pPr>
            <a:r>
              <a:rPr lang="en-US" altLang="en-US" b="1" dirty="0">
                <a:latin typeface="Helvetica" panose="020B0604020202020204" pitchFamily="34" charset="0"/>
                <a:cs typeface="Helvetica" panose="020B0604020202020204" pitchFamily="34" charset="0"/>
              </a:rPr>
              <a:t>Duties of the Master (CSA 2001 s.107 – s.112)</a:t>
            </a:r>
            <a:endParaRPr lang="en-US" altLang="en-US" b="1" dirty="0"/>
          </a:p>
        </p:txBody>
      </p:sp>
      <p:sp>
        <p:nvSpPr>
          <p:cNvPr id="13315" name="Content Placeholder 2">
            <a:extLst>
              <a:ext uri="{FF2B5EF4-FFF2-40B4-BE49-F238E27FC236}">
                <a16:creationId xmlns:a16="http://schemas.microsoft.com/office/drawing/2014/main" id="{D1C2D616-FAF0-3181-794C-DBF4C44E23F6}"/>
              </a:ext>
            </a:extLst>
          </p:cNvPr>
          <p:cNvSpPr txBox="1">
            <a:spLocks noChangeArrowheads="1"/>
          </p:cNvSpPr>
          <p:nvPr/>
        </p:nvSpPr>
        <p:spPr bwMode="auto">
          <a:xfrm>
            <a:off x="517525" y="981710"/>
            <a:ext cx="11156950" cy="5205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ts val="0"/>
              </a:spcBef>
              <a:spcAft>
                <a:spcPts val="0"/>
              </a:spcAft>
              <a:buNone/>
            </a:pPr>
            <a:r>
              <a:rPr lang="en-US" sz="2400" dirty="0">
                <a:latin typeface="Calibri" panose="020F0502020204030204" pitchFamily="34" charset="0"/>
                <a:cs typeface="Calibri" panose="020F0502020204030204" pitchFamily="34" charset="0"/>
              </a:rPr>
              <a:t>Safety of persons </a:t>
            </a:r>
          </a:p>
          <a:p>
            <a:pPr eaLnBrk="1" hangingPunct="1">
              <a:lnSpc>
                <a:spcPct val="100000"/>
              </a:lnSpc>
              <a:spcBef>
                <a:spcPts val="0"/>
              </a:spcBef>
              <a:spcAft>
                <a:spcPts val="0"/>
              </a:spcAft>
              <a:buNone/>
            </a:pPr>
            <a:r>
              <a:rPr lang="en-US" sz="2400" dirty="0">
                <a:latin typeface="Calibri" panose="020F0502020204030204" pitchFamily="34" charset="0"/>
                <a:cs typeface="Calibri" panose="020F0502020204030204" pitchFamily="34" charset="0"/>
              </a:rPr>
              <a:t>Protection from hazards</a:t>
            </a:r>
          </a:p>
          <a:p>
            <a:pPr eaLnBrk="1" hangingPunct="1">
              <a:lnSpc>
                <a:spcPct val="100000"/>
              </a:lnSpc>
              <a:spcBef>
                <a:spcPct val="0"/>
              </a:spcBef>
              <a:buNone/>
            </a:pPr>
            <a:r>
              <a:rPr lang="en-US" sz="2400" dirty="0">
                <a:latin typeface="Calibri" panose="020F0502020204030204" pitchFamily="34" charset="0"/>
                <a:cs typeface="Calibri" panose="020F0502020204030204" pitchFamily="34" charset="0"/>
              </a:rPr>
              <a:t>Obtaining Canadian maritime documents</a:t>
            </a:r>
          </a:p>
          <a:p>
            <a:pPr eaLnBrk="1" hangingPunct="1">
              <a:lnSpc>
                <a:spcPct val="100000"/>
              </a:lnSpc>
              <a:spcBef>
                <a:spcPct val="0"/>
              </a:spcBef>
              <a:buNone/>
            </a:pPr>
            <a:r>
              <a:rPr lang="en-US" sz="2400" dirty="0">
                <a:latin typeface="Calibri" panose="020F0502020204030204" pitchFamily="34" charset="0"/>
                <a:cs typeface="Calibri" panose="020F0502020204030204" pitchFamily="34" charset="0"/>
              </a:rPr>
              <a:t>Carrying excess number of persons</a:t>
            </a:r>
          </a:p>
          <a:p>
            <a:pPr eaLnBrk="1" hangingPunct="1">
              <a:lnSpc>
                <a:spcPct val="100000"/>
              </a:lnSpc>
              <a:spcBef>
                <a:spcPct val="0"/>
              </a:spcBef>
              <a:buNone/>
            </a:pPr>
            <a:r>
              <a:rPr lang="en-US" sz="2400" dirty="0">
                <a:latin typeface="Calibri" panose="020F0502020204030204" pitchFamily="34" charset="0"/>
                <a:cs typeface="Calibri" panose="020F0502020204030204" pitchFamily="34" charset="0"/>
              </a:rPr>
              <a:t>Direction to cease — master</a:t>
            </a:r>
          </a:p>
          <a:p>
            <a:pPr eaLnBrk="1" hangingPunct="1">
              <a:lnSpc>
                <a:spcPct val="100000"/>
              </a:lnSpc>
              <a:spcBef>
                <a:spcPct val="0"/>
              </a:spcBef>
              <a:buNone/>
            </a:pPr>
            <a:r>
              <a:rPr lang="en-US" sz="2400" dirty="0">
                <a:latin typeface="Calibri" panose="020F0502020204030204" pitchFamily="34" charset="0"/>
                <a:cs typeface="Calibri" panose="020F0502020204030204" pitchFamily="34" charset="0"/>
              </a:rPr>
              <a:t>Direction to take measures — master</a:t>
            </a:r>
          </a:p>
          <a:p>
            <a:pPr eaLnBrk="1" hangingPunct="1">
              <a:lnSpc>
                <a:spcPct val="100000"/>
              </a:lnSpc>
              <a:spcBef>
                <a:spcPct val="0"/>
              </a:spcBef>
              <a:buNone/>
            </a:pPr>
            <a:r>
              <a:rPr lang="en-US" sz="2400" dirty="0">
                <a:latin typeface="Calibri" panose="020F0502020204030204" pitchFamily="34" charset="0"/>
                <a:cs typeface="Calibri" panose="020F0502020204030204" pitchFamily="34" charset="0"/>
              </a:rPr>
              <a:t>Information to be sent respecting dangers to navigation</a:t>
            </a:r>
          </a:p>
          <a:p>
            <a:pPr eaLnBrk="1" hangingPunct="1">
              <a:lnSpc>
                <a:spcPct val="100000"/>
              </a:lnSpc>
              <a:spcBef>
                <a:spcPts val="0"/>
              </a:spcBef>
              <a:spcAft>
                <a:spcPts val="0"/>
              </a:spcAft>
              <a:buNone/>
            </a:pPr>
            <a:r>
              <a:rPr lang="en-US" sz="2400" dirty="0">
                <a:latin typeface="Calibri" panose="020F0502020204030204" pitchFamily="34" charset="0"/>
                <a:cs typeface="Calibri" panose="020F0502020204030204" pitchFamily="34"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8B67FA8-B0BE-0A90-B6B0-101325298B1E}"/>
              </a:ext>
            </a:extLst>
          </p:cNvPr>
          <p:cNvSpPr txBox="1">
            <a:spLocks noChangeArrowheads="1"/>
          </p:cNvSpPr>
          <p:nvPr/>
        </p:nvSpPr>
        <p:spPr bwMode="auto">
          <a:xfrm>
            <a:off x="517525" y="512763"/>
            <a:ext cx="82296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buFontTx/>
              <a:buNone/>
            </a:pPr>
            <a:r>
              <a:rPr lang="en-US" altLang="en-US" b="1" dirty="0">
                <a:latin typeface="Helvetica" panose="020B0604020202020204" pitchFamily="34" charset="0"/>
                <a:cs typeface="Helvetica" panose="020B0604020202020204" pitchFamily="34" charset="0"/>
              </a:rPr>
              <a:t>Duties of the Crew (CSA 2001 s.1113 – s.114</a:t>
            </a:r>
            <a:endParaRPr lang="en-US" altLang="en-US" b="1" dirty="0"/>
          </a:p>
        </p:txBody>
      </p:sp>
      <p:sp>
        <p:nvSpPr>
          <p:cNvPr id="13315" name="Content Placeholder 2">
            <a:extLst>
              <a:ext uri="{FF2B5EF4-FFF2-40B4-BE49-F238E27FC236}">
                <a16:creationId xmlns:a16="http://schemas.microsoft.com/office/drawing/2014/main" id="{D1C2D616-FAF0-3181-794C-DBF4C44E23F6}"/>
              </a:ext>
            </a:extLst>
          </p:cNvPr>
          <p:cNvSpPr txBox="1">
            <a:spLocks noChangeArrowheads="1"/>
          </p:cNvSpPr>
          <p:nvPr/>
        </p:nvSpPr>
        <p:spPr bwMode="auto">
          <a:xfrm>
            <a:off x="517525" y="1231900"/>
            <a:ext cx="11156950" cy="4747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None/>
            </a:pPr>
            <a:r>
              <a:rPr lang="en-US" sz="2400" u="sng" dirty="0"/>
              <a:t>Carrying out duties and reporting</a:t>
            </a:r>
            <a:r>
              <a:rPr lang="en-US" sz="2400" dirty="0"/>
              <a:t> </a:t>
            </a:r>
          </a:p>
          <a:p>
            <a:pPr marL="342900" indent="-342900" eaLnBrk="1" hangingPunct="1">
              <a:lnSpc>
                <a:spcPct val="100000"/>
              </a:lnSpc>
              <a:spcBef>
                <a:spcPct val="0"/>
              </a:spcBef>
            </a:pPr>
            <a:r>
              <a:rPr lang="en-US" sz="2400" dirty="0"/>
              <a:t>not jeopardize the safety of the vessel or of any person on board; </a:t>
            </a:r>
          </a:p>
          <a:p>
            <a:pPr marL="342900" indent="-342900" eaLnBrk="1" hangingPunct="1">
              <a:lnSpc>
                <a:spcPct val="100000"/>
              </a:lnSpc>
              <a:spcBef>
                <a:spcPct val="0"/>
              </a:spcBef>
            </a:pPr>
            <a:r>
              <a:rPr lang="en-US" sz="2400" dirty="0"/>
              <a:t>report to the master any safety hazards of which they become aware; </a:t>
            </a:r>
          </a:p>
          <a:p>
            <a:pPr marL="342900" indent="-342900" eaLnBrk="1" hangingPunct="1">
              <a:lnSpc>
                <a:spcPct val="100000"/>
              </a:lnSpc>
              <a:spcBef>
                <a:spcPct val="0"/>
              </a:spcBef>
            </a:pPr>
            <a:r>
              <a:rPr lang="en-US" sz="2400" dirty="0"/>
              <a:t>report any change in their circumstances that could affect their ability to carry out their duties and functions safely; and </a:t>
            </a:r>
          </a:p>
          <a:p>
            <a:pPr marL="342900" indent="-342900" eaLnBrk="1" hangingPunct="1">
              <a:lnSpc>
                <a:spcPct val="100000"/>
              </a:lnSpc>
              <a:spcBef>
                <a:spcPct val="0"/>
              </a:spcBef>
            </a:pPr>
            <a:r>
              <a:rPr lang="en-US" sz="2400" dirty="0"/>
              <a:t>comply with lawful directions given by the master.</a:t>
            </a:r>
          </a:p>
          <a:p>
            <a:pPr marL="342900" indent="-342900" eaLnBrk="1" hangingPunct="1">
              <a:lnSpc>
                <a:spcPct val="100000"/>
              </a:lnSpc>
              <a:spcBef>
                <a:spcPct val="0"/>
              </a:spcBef>
            </a:pPr>
            <a:r>
              <a:rPr lang="en-US" sz="2400" dirty="0"/>
              <a:t>Direction to cease — crew (Direction to stop an unsafe operation)</a:t>
            </a:r>
          </a:p>
          <a:p>
            <a:pPr marL="342900" indent="-342900" eaLnBrk="1" hangingPunct="1">
              <a:lnSpc>
                <a:spcPct val="100000"/>
              </a:lnSpc>
              <a:spcBef>
                <a:spcPct val="0"/>
              </a:spcBef>
            </a:pPr>
            <a:r>
              <a:rPr lang="en-US" sz="2400" dirty="0"/>
              <a:t> </a:t>
            </a:r>
          </a:p>
          <a:p>
            <a:pPr eaLnBrk="1" hangingPunct="1">
              <a:lnSpc>
                <a:spcPct val="100000"/>
              </a:lnSpc>
              <a:spcBef>
                <a:spcPct val="0"/>
              </a:spcBef>
              <a:buNone/>
            </a:pPr>
            <a:endParaRPr lang="en-US" sz="2400" dirty="0"/>
          </a:p>
        </p:txBody>
      </p:sp>
    </p:spTree>
    <p:extLst>
      <p:ext uri="{BB962C8B-B14F-4D97-AF65-F5344CB8AC3E}">
        <p14:creationId xmlns:p14="http://schemas.microsoft.com/office/powerpoint/2010/main" val="2052447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8B67FA8-B0BE-0A90-B6B0-101325298B1E}"/>
              </a:ext>
            </a:extLst>
          </p:cNvPr>
          <p:cNvSpPr txBox="1">
            <a:spLocks noChangeArrowheads="1"/>
          </p:cNvSpPr>
          <p:nvPr/>
        </p:nvSpPr>
        <p:spPr bwMode="auto">
          <a:xfrm>
            <a:off x="517525" y="512763"/>
            <a:ext cx="82296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buFontTx/>
              <a:buNone/>
            </a:pPr>
            <a:r>
              <a:rPr lang="en-US" altLang="en-US" b="1">
                <a:latin typeface="Helvetica" panose="020B0604020202020204" pitchFamily="34" charset="0"/>
                <a:cs typeface="Helvetica" panose="020B0604020202020204" pitchFamily="34" charset="0"/>
              </a:rPr>
              <a:t>Addressing Known Safety Risks</a:t>
            </a:r>
            <a:endParaRPr lang="en-US" altLang="en-US" b="1"/>
          </a:p>
        </p:txBody>
      </p:sp>
      <p:sp>
        <p:nvSpPr>
          <p:cNvPr id="13315" name="Content Placeholder 2">
            <a:extLst>
              <a:ext uri="{FF2B5EF4-FFF2-40B4-BE49-F238E27FC236}">
                <a16:creationId xmlns:a16="http://schemas.microsoft.com/office/drawing/2014/main" id="{D1C2D616-FAF0-3181-794C-DBF4C44E23F6}"/>
              </a:ext>
            </a:extLst>
          </p:cNvPr>
          <p:cNvSpPr txBox="1">
            <a:spLocks noChangeArrowheads="1"/>
          </p:cNvSpPr>
          <p:nvPr/>
        </p:nvSpPr>
        <p:spPr bwMode="auto">
          <a:xfrm>
            <a:off x="517525" y="1231900"/>
            <a:ext cx="11323638"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 typeface="Arial" panose="020B0604020202020204" pitchFamily="34" charset="0"/>
              <a:buNone/>
            </a:pPr>
            <a:r>
              <a:rPr lang="en-US" altLang="en-US" sz="2400" b="1">
                <a:latin typeface="Calibri" panose="020F0502020204030204" pitchFamily="34" charset="0"/>
                <a:cs typeface="Calibri" panose="020F0502020204030204" pitchFamily="34" charset="0"/>
              </a:rPr>
              <a:t>2022 Transportation Safety Board (TSB) Watchlist</a:t>
            </a:r>
            <a:endParaRPr lang="en-CA" altLang="en-US" sz="2400">
              <a:latin typeface="Calibri" panose="020F0502020204030204" pitchFamily="34" charset="0"/>
              <a:cs typeface="Calibri" panose="020F0502020204030204" pitchFamily="34" charset="0"/>
            </a:endParaRPr>
          </a:p>
          <a:p>
            <a:pPr eaLnBrk="1" hangingPunct="1">
              <a:spcBef>
                <a:spcPct val="0"/>
              </a:spcBef>
              <a:buFont typeface="Arial" panose="020B0604020202020204" pitchFamily="34" charset="0"/>
              <a:buNone/>
            </a:pPr>
            <a:endParaRPr lang="en-US" altLang="en-US" sz="2400" i="1">
              <a:latin typeface="Calibri" panose="020F0502020204030204" pitchFamily="34" charset="0"/>
              <a:cs typeface="Calibri" panose="020F0502020204030204" pitchFamily="34" charset="0"/>
            </a:endParaRPr>
          </a:p>
          <a:p>
            <a:pPr eaLnBrk="1" hangingPunct="1">
              <a:spcBef>
                <a:spcPct val="0"/>
              </a:spcBef>
              <a:buFont typeface="Arial" panose="020B0604020202020204" pitchFamily="34" charset="0"/>
              <a:buNone/>
            </a:pPr>
            <a:r>
              <a:rPr lang="en-US" altLang="en-US" sz="2400" i="1">
                <a:latin typeface="Calibri" panose="020F0502020204030204" pitchFamily="34" charset="0"/>
                <a:cs typeface="Calibri" panose="020F0502020204030204" pitchFamily="34" charset="0"/>
              </a:rPr>
              <a:t>Despite various initiatives that have sparked the development of a safety culture within the commercial fishing industry, the same safety deficiencies on board fishing vessels continue to put the lives of thousands of Canadian fish harvesters at risk.</a:t>
            </a:r>
          </a:p>
          <a:p>
            <a:pPr eaLnBrk="1" hangingPunct="1">
              <a:spcBef>
                <a:spcPct val="0"/>
              </a:spcBef>
              <a:buFont typeface="Arial" panose="020B0604020202020204" pitchFamily="34" charset="0"/>
              <a:buNone/>
            </a:pPr>
            <a:endParaRPr lang="en-US" altLang="en-US" sz="2400" i="1">
              <a:latin typeface="Calibri" panose="020F0502020204030204" pitchFamily="34" charset="0"/>
              <a:cs typeface="Calibri" panose="020F0502020204030204" pitchFamily="34" charset="0"/>
            </a:endParaRPr>
          </a:p>
          <a:p>
            <a:pPr eaLnBrk="1" hangingPunct="1">
              <a:spcBef>
                <a:spcPct val="0"/>
              </a:spcBef>
              <a:buFont typeface="Arial" panose="020B0604020202020204" pitchFamily="34" charset="0"/>
              <a:buNone/>
            </a:pPr>
            <a:r>
              <a:rPr lang="en-US" altLang="en-US" sz="2400" i="1">
                <a:latin typeface="Calibri" panose="020F0502020204030204" pitchFamily="34" charset="0"/>
                <a:cs typeface="Calibri" panose="020F0502020204030204" pitchFamily="34" charset="0"/>
              </a:rPr>
              <a:t>From July 2020 to June 2022, there were 19 fatalities related to commercial fishing in Canada. The number of fish harvesters that lose their lives annually has not decreased, and continues to average about 11 per year, making harvesting marine resources one of the most hazardous occupations in the country. The vast majority of these fatalities were preventable.</a:t>
            </a:r>
            <a:endParaRPr lang="en-CA" altLang="en-US" sz="2400" i="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8705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25A1EC31-DB56-37A3-942F-07580EC892B0}"/>
              </a:ext>
            </a:extLst>
          </p:cNvPr>
          <p:cNvSpPr txBox="1">
            <a:spLocks noChangeArrowheads="1"/>
          </p:cNvSpPr>
          <p:nvPr/>
        </p:nvSpPr>
        <p:spPr bwMode="auto">
          <a:xfrm>
            <a:off x="558800" y="590550"/>
            <a:ext cx="8229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buFontTx/>
              <a:buNone/>
            </a:pPr>
            <a:r>
              <a:rPr lang="en-US" altLang="en-US" b="1">
                <a:latin typeface="Helvetica" panose="020B0604020202020204" pitchFamily="34" charset="0"/>
                <a:cs typeface="Helvetica" panose="020B0604020202020204" pitchFamily="34" charset="0"/>
              </a:rPr>
              <a:t>Addressing Known Safety Risks</a:t>
            </a:r>
            <a:endParaRPr lang="en-US" altLang="en-US" b="1"/>
          </a:p>
        </p:txBody>
      </p:sp>
      <p:sp>
        <p:nvSpPr>
          <p:cNvPr id="4" name="Content Placeholder 2">
            <a:extLst>
              <a:ext uri="{FF2B5EF4-FFF2-40B4-BE49-F238E27FC236}">
                <a16:creationId xmlns:a16="http://schemas.microsoft.com/office/drawing/2014/main" id="{FBD4F9E8-DC5B-2462-EA6C-5C20E0D90559}"/>
              </a:ext>
            </a:extLst>
          </p:cNvPr>
          <p:cNvSpPr txBox="1">
            <a:spLocks/>
          </p:cNvSpPr>
          <p:nvPr/>
        </p:nvSpPr>
        <p:spPr>
          <a:xfrm>
            <a:off x="558800" y="1316038"/>
            <a:ext cx="9858375" cy="49688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tabLst>
                <a:tab pos="465138" algn="l"/>
              </a:tabLst>
              <a:defRPr/>
            </a:pPr>
            <a:r>
              <a:rPr lang="en-US" altLang="en-US" sz="2400" b="1" dirty="0">
                <a:latin typeface="Calibri" panose="020F0502020204030204" pitchFamily="34" charset="0"/>
                <a:cs typeface="Calibri" panose="020F0502020204030204" pitchFamily="34" charset="0"/>
              </a:rPr>
              <a:t>To reduce the risk of accidents and deaths the FVSR requires:</a:t>
            </a:r>
          </a:p>
          <a:p>
            <a:pPr fontAlgn="auto">
              <a:lnSpc>
                <a:spcPct val="100000"/>
              </a:lnSpc>
              <a:spcBef>
                <a:spcPts val="0"/>
              </a:spcBef>
              <a:spcAft>
                <a:spcPts val="0"/>
              </a:spcAft>
              <a:tabLst>
                <a:tab pos="465138" algn="l"/>
              </a:tabLst>
              <a:defRPr/>
            </a:pPr>
            <a:r>
              <a:rPr lang="en-US" altLang="en-US" sz="2400" dirty="0">
                <a:latin typeface="Calibri" panose="020F0502020204030204" pitchFamily="34" charset="0"/>
                <a:cs typeface="Calibri" panose="020F0502020204030204" pitchFamily="34" charset="0"/>
              </a:rPr>
              <a:t>The use of PFDs, when safety may be jeopardized</a:t>
            </a:r>
          </a:p>
          <a:p>
            <a:pPr marL="0" indent="0" fontAlgn="auto">
              <a:lnSpc>
                <a:spcPct val="100000"/>
              </a:lnSpc>
              <a:spcBef>
                <a:spcPts val="0"/>
              </a:spcBef>
              <a:spcAft>
                <a:spcPts val="0"/>
              </a:spcAft>
              <a:buFont typeface="Arial" panose="020B0604020202020204" pitchFamily="34" charset="0"/>
              <a:buNone/>
              <a:tabLst>
                <a:tab pos="465138" algn="l"/>
              </a:tabLst>
              <a:defRPr/>
            </a:pPr>
            <a:endParaRPr lang="en-US" altLang="en-US" sz="1000" dirty="0">
              <a:latin typeface="Calibri" panose="020F0502020204030204" pitchFamily="34" charset="0"/>
              <a:cs typeface="Calibri" panose="020F0502020204030204" pitchFamily="34" charset="0"/>
            </a:endParaRPr>
          </a:p>
          <a:p>
            <a:pPr fontAlgn="auto">
              <a:lnSpc>
                <a:spcPct val="100000"/>
              </a:lnSpc>
              <a:spcBef>
                <a:spcPts val="0"/>
              </a:spcBef>
              <a:spcAft>
                <a:spcPts val="0"/>
              </a:spcAft>
              <a:tabLst>
                <a:tab pos="465138" algn="l"/>
              </a:tabLst>
              <a:defRPr/>
            </a:pPr>
            <a:r>
              <a:rPr lang="en-US" altLang="en-US" sz="2400" b="1" dirty="0">
                <a:latin typeface="Calibri" panose="020F0502020204030204" pitchFamily="34" charset="0"/>
                <a:cs typeface="Calibri" panose="020F0502020204030204" pitchFamily="34" charset="0"/>
              </a:rPr>
              <a:t>Written</a:t>
            </a:r>
            <a:r>
              <a:rPr lang="en-US" altLang="en-US" sz="2400" dirty="0">
                <a:latin typeface="Calibri" panose="020F0502020204030204" pitchFamily="34" charset="0"/>
                <a:cs typeface="Calibri" panose="020F0502020204030204" pitchFamily="34" charset="0"/>
              </a:rPr>
              <a:t> safety procedures </a:t>
            </a:r>
            <a:r>
              <a:rPr lang="en-US" altLang="en-US" sz="2400" dirty="0">
                <a:highlight>
                  <a:srgbClr val="FFFF00"/>
                </a:highlight>
                <a:latin typeface="Calibri" panose="020F0502020204030204" pitchFamily="34" charset="0"/>
                <a:cs typeface="Calibri" panose="020F0502020204030204" pitchFamily="34" charset="0"/>
              </a:rPr>
              <a:t>(Enforcement)</a:t>
            </a:r>
          </a:p>
          <a:p>
            <a:pPr marL="0" indent="0" fontAlgn="auto">
              <a:lnSpc>
                <a:spcPct val="100000"/>
              </a:lnSpc>
              <a:spcBef>
                <a:spcPts val="0"/>
              </a:spcBef>
              <a:spcAft>
                <a:spcPts val="0"/>
              </a:spcAft>
              <a:buFont typeface="Arial" panose="020B0604020202020204" pitchFamily="34" charset="0"/>
              <a:buNone/>
              <a:tabLst>
                <a:tab pos="465138" algn="l"/>
              </a:tabLst>
              <a:defRPr/>
            </a:pPr>
            <a:endParaRPr lang="en-US" altLang="en-US" sz="1000" dirty="0">
              <a:latin typeface="Calibri" panose="020F0502020204030204" pitchFamily="34" charset="0"/>
              <a:cs typeface="Calibri" panose="020F0502020204030204" pitchFamily="34" charset="0"/>
            </a:endParaRPr>
          </a:p>
          <a:p>
            <a:pPr fontAlgn="auto">
              <a:lnSpc>
                <a:spcPct val="100000"/>
              </a:lnSpc>
              <a:spcBef>
                <a:spcPts val="0"/>
              </a:spcBef>
              <a:spcAft>
                <a:spcPts val="0"/>
              </a:spcAft>
              <a:tabLst>
                <a:tab pos="465138" algn="l"/>
              </a:tabLst>
              <a:defRPr/>
            </a:pPr>
            <a:r>
              <a:rPr lang="en-US" altLang="en-US" sz="2400" dirty="0">
                <a:latin typeface="Calibri" panose="020F0502020204030204" pitchFamily="34" charset="0"/>
                <a:cs typeface="Calibri" panose="020F0502020204030204" pitchFamily="34" charset="0"/>
              </a:rPr>
              <a:t>Record keeping (Modifications / Drills / Maintenance)</a:t>
            </a:r>
          </a:p>
          <a:p>
            <a:pPr marL="0" indent="0" fontAlgn="auto">
              <a:lnSpc>
                <a:spcPct val="100000"/>
              </a:lnSpc>
              <a:spcBef>
                <a:spcPts val="0"/>
              </a:spcBef>
              <a:spcAft>
                <a:spcPts val="0"/>
              </a:spcAft>
              <a:buFont typeface="Arial" panose="020B0604020202020204" pitchFamily="34" charset="0"/>
              <a:buNone/>
              <a:tabLst>
                <a:tab pos="465138" algn="l"/>
              </a:tabLst>
              <a:defRPr/>
            </a:pPr>
            <a:endParaRPr lang="en-US" altLang="en-US" sz="1000" dirty="0">
              <a:latin typeface="Calibri" panose="020F0502020204030204" pitchFamily="34" charset="0"/>
              <a:cs typeface="Calibri" panose="020F0502020204030204" pitchFamily="34" charset="0"/>
            </a:endParaRPr>
          </a:p>
          <a:p>
            <a:pPr fontAlgn="auto">
              <a:lnSpc>
                <a:spcPct val="100000"/>
              </a:lnSpc>
              <a:spcBef>
                <a:spcPts val="0"/>
              </a:spcBef>
              <a:spcAft>
                <a:spcPts val="0"/>
              </a:spcAft>
              <a:tabLst>
                <a:tab pos="465138" algn="l"/>
              </a:tabLst>
              <a:defRPr/>
            </a:pPr>
            <a:r>
              <a:rPr lang="en-US" altLang="en-US" sz="2400" dirty="0">
                <a:latin typeface="Calibri" panose="020F0502020204030204" pitchFamily="34" charset="0"/>
                <a:cs typeface="Calibri" panose="020F0502020204030204" pitchFamily="34" charset="0"/>
              </a:rPr>
              <a:t>Safety Equipment based on vessel </a:t>
            </a:r>
            <a:r>
              <a:rPr lang="en-US" altLang="en-US" sz="2400" b="1" dirty="0">
                <a:latin typeface="Calibri" panose="020F0502020204030204" pitchFamily="34" charset="0"/>
                <a:cs typeface="Calibri" panose="020F0502020204030204" pitchFamily="34" charset="0"/>
              </a:rPr>
              <a:t>length</a:t>
            </a:r>
            <a:r>
              <a:rPr lang="en-US" altLang="en-US" sz="2400" dirty="0">
                <a:latin typeface="Calibri" panose="020F0502020204030204" pitchFamily="34" charset="0"/>
                <a:cs typeface="Calibri" panose="020F0502020204030204" pitchFamily="34" charset="0"/>
              </a:rPr>
              <a:t> and </a:t>
            </a:r>
            <a:r>
              <a:rPr lang="en-US" altLang="en-US" sz="2400" b="1" dirty="0">
                <a:latin typeface="Calibri" panose="020F0502020204030204" pitchFamily="34" charset="0"/>
                <a:cs typeface="Calibri" panose="020F0502020204030204" pitchFamily="34" charset="0"/>
              </a:rPr>
              <a:t>voyage</a:t>
            </a:r>
          </a:p>
          <a:p>
            <a:pPr marL="0" indent="0" fontAlgn="auto">
              <a:lnSpc>
                <a:spcPct val="100000"/>
              </a:lnSpc>
              <a:spcBef>
                <a:spcPts val="0"/>
              </a:spcBef>
              <a:spcAft>
                <a:spcPts val="0"/>
              </a:spcAft>
              <a:buFont typeface="Arial" panose="020B0604020202020204" pitchFamily="34" charset="0"/>
              <a:buNone/>
              <a:tabLst>
                <a:tab pos="465138" algn="l"/>
              </a:tabLst>
              <a:defRPr/>
            </a:pPr>
            <a:endParaRPr lang="en-US" altLang="en-US" sz="1000" b="1" dirty="0">
              <a:latin typeface="Calibri" panose="020F0502020204030204" pitchFamily="34" charset="0"/>
              <a:cs typeface="Calibri" panose="020F0502020204030204" pitchFamily="34" charset="0"/>
            </a:endParaRPr>
          </a:p>
          <a:p>
            <a:pPr fontAlgn="auto">
              <a:lnSpc>
                <a:spcPct val="100000"/>
              </a:lnSpc>
              <a:spcBef>
                <a:spcPts val="0"/>
              </a:spcBef>
              <a:spcAft>
                <a:spcPts val="0"/>
              </a:spcAft>
              <a:tabLst>
                <a:tab pos="465138" algn="l"/>
              </a:tabLst>
              <a:defRPr/>
            </a:pPr>
            <a:r>
              <a:rPr lang="en-US" altLang="en-US" sz="2400" dirty="0">
                <a:latin typeface="Calibri" panose="020F0502020204030204" pitchFamily="34" charset="0"/>
                <a:cs typeface="Calibri" panose="020F0502020204030204" pitchFamily="34" charset="0"/>
              </a:rPr>
              <a:t>Stability assessments for </a:t>
            </a:r>
            <a:r>
              <a:rPr lang="en-US" altLang="en-US" sz="2400" b="1" dirty="0">
                <a:latin typeface="Calibri" panose="020F0502020204030204" pitchFamily="34" charset="0"/>
                <a:cs typeface="Calibri" panose="020F0502020204030204" pitchFamily="34" charset="0"/>
              </a:rPr>
              <a:t>new</a:t>
            </a:r>
            <a:r>
              <a:rPr lang="en-US" altLang="en-US" sz="2400" dirty="0">
                <a:latin typeface="Calibri" panose="020F0502020204030204" pitchFamily="34" charset="0"/>
                <a:cs typeface="Calibri" panose="020F0502020204030204" pitchFamily="34" charset="0"/>
              </a:rPr>
              <a:t> vessels</a:t>
            </a:r>
          </a:p>
          <a:p>
            <a:pPr marL="0" indent="0" fontAlgn="auto">
              <a:lnSpc>
                <a:spcPct val="100000"/>
              </a:lnSpc>
              <a:spcBef>
                <a:spcPts val="0"/>
              </a:spcBef>
              <a:spcAft>
                <a:spcPts val="0"/>
              </a:spcAft>
              <a:buFont typeface="Arial" panose="020B0604020202020204" pitchFamily="34" charset="0"/>
              <a:buNone/>
              <a:tabLst>
                <a:tab pos="465138" algn="l"/>
              </a:tabLst>
              <a:defRPr/>
            </a:pPr>
            <a:endParaRPr lang="en-US" altLang="en-US" sz="1000" dirty="0">
              <a:latin typeface="Calibri" panose="020F0502020204030204" pitchFamily="34" charset="0"/>
              <a:cs typeface="Calibri" panose="020F0502020204030204" pitchFamily="34" charset="0"/>
            </a:endParaRPr>
          </a:p>
          <a:p>
            <a:pPr fontAlgn="auto">
              <a:lnSpc>
                <a:spcPct val="100000"/>
              </a:lnSpc>
              <a:spcBef>
                <a:spcPts val="0"/>
              </a:spcBef>
              <a:spcAft>
                <a:spcPts val="0"/>
              </a:spcAft>
              <a:tabLst>
                <a:tab pos="465138" algn="l"/>
              </a:tabLst>
              <a:defRPr/>
            </a:pPr>
            <a:r>
              <a:rPr lang="en-US" altLang="en-US" sz="2400" dirty="0">
                <a:latin typeface="Calibri" panose="020F0502020204030204" pitchFamily="34" charset="0"/>
                <a:cs typeface="Calibri" panose="020F0502020204030204" pitchFamily="34" charset="0"/>
              </a:rPr>
              <a:t>Adequate stability for </a:t>
            </a:r>
            <a:r>
              <a:rPr lang="en-US" altLang="en-US" sz="2400" b="1" dirty="0">
                <a:latin typeface="Calibri" panose="020F0502020204030204" pitchFamily="34" charset="0"/>
                <a:cs typeface="Calibri" panose="020F0502020204030204" pitchFamily="34" charset="0"/>
              </a:rPr>
              <a:t>existing</a:t>
            </a:r>
            <a:r>
              <a:rPr lang="en-US" altLang="en-US" sz="2400" dirty="0">
                <a:latin typeface="Calibri" panose="020F0502020204030204" pitchFamily="34" charset="0"/>
                <a:cs typeface="Calibri" panose="020F0502020204030204" pitchFamily="34" charset="0"/>
              </a:rPr>
              <a:t> vessels</a:t>
            </a:r>
          </a:p>
          <a:p>
            <a:pPr marL="0" indent="0" fontAlgn="auto">
              <a:lnSpc>
                <a:spcPct val="100000"/>
              </a:lnSpc>
              <a:spcBef>
                <a:spcPts val="0"/>
              </a:spcBef>
              <a:spcAft>
                <a:spcPts val="0"/>
              </a:spcAft>
              <a:buFont typeface="Arial" panose="020B0604020202020204" pitchFamily="34" charset="0"/>
              <a:buNone/>
              <a:tabLst>
                <a:tab pos="465138" algn="l"/>
              </a:tabLst>
              <a:defRPr/>
            </a:pPr>
            <a:endParaRPr lang="en-US" altLang="en-US" sz="1000" dirty="0">
              <a:latin typeface="Calibri" panose="020F0502020204030204" pitchFamily="34" charset="0"/>
              <a:cs typeface="Calibri" panose="020F0502020204030204" pitchFamily="34" charset="0"/>
            </a:endParaRPr>
          </a:p>
          <a:p>
            <a:pPr fontAlgn="auto">
              <a:lnSpc>
                <a:spcPct val="100000"/>
              </a:lnSpc>
              <a:spcBef>
                <a:spcPts val="0"/>
              </a:spcBef>
              <a:spcAft>
                <a:spcPts val="0"/>
              </a:spcAft>
              <a:tabLst>
                <a:tab pos="465138" algn="l"/>
              </a:tabLst>
              <a:defRPr/>
            </a:pPr>
            <a:r>
              <a:rPr lang="en-US" altLang="en-US" sz="2400" dirty="0">
                <a:latin typeface="Calibri" panose="020F0502020204030204" pitchFamily="34" charset="0"/>
                <a:cs typeface="Calibri" panose="020F0502020204030204" pitchFamily="34" charset="0"/>
              </a:rPr>
              <a:t>Stability Notices for </a:t>
            </a:r>
            <a:r>
              <a:rPr lang="en-US" altLang="en-US" sz="2400" b="1" dirty="0">
                <a:latin typeface="Calibri" panose="020F0502020204030204" pitchFamily="34" charset="0"/>
                <a:cs typeface="Calibri" panose="020F0502020204030204" pitchFamily="34" charset="0"/>
              </a:rPr>
              <a:t>all</a:t>
            </a:r>
            <a:r>
              <a:rPr lang="en-US" altLang="en-US" sz="2400" dirty="0">
                <a:latin typeface="Calibri" panose="020F0502020204030204" pitchFamily="34" charset="0"/>
                <a:cs typeface="Calibri" panose="020F0502020204030204" pitchFamily="34" charset="0"/>
              </a:rPr>
              <a:t> vessel assessed</a:t>
            </a:r>
          </a:p>
          <a:p>
            <a:pPr marL="0" indent="0" fontAlgn="auto">
              <a:spcAft>
                <a:spcPts val="0"/>
              </a:spcAft>
              <a:buFont typeface="Arial" panose="020B0604020202020204" pitchFamily="34" charset="0"/>
              <a:buNone/>
              <a:tabLst>
                <a:tab pos="465138" algn="l"/>
              </a:tabLst>
              <a:defRPr/>
            </a:pPr>
            <a:endParaRPr lang="en-US" alt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39193367-5817-17F9-0F6C-A11338654812}"/>
              </a:ext>
            </a:extLst>
          </p:cNvPr>
          <p:cNvSpPr txBox="1">
            <a:spLocks noChangeArrowheads="1"/>
          </p:cNvSpPr>
          <p:nvPr/>
        </p:nvSpPr>
        <p:spPr bwMode="auto">
          <a:xfrm>
            <a:off x="496888" y="909638"/>
            <a:ext cx="82296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buFontTx/>
              <a:buNone/>
            </a:pPr>
            <a:r>
              <a:rPr lang="en-US" altLang="en-US" b="1">
                <a:latin typeface="Helvetica" panose="020B0604020202020204" pitchFamily="34" charset="0"/>
                <a:cs typeface="Helvetica" panose="020B0604020202020204" pitchFamily="34" charset="0"/>
              </a:rPr>
              <a:t>Statutory Requirement</a:t>
            </a:r>
            <a:endParaRPr lang="en-US" altLang="en-US" b="1"/>
          </a:p>
        </p:txBody>
      </p:sp>
      <p:sp>
        <p:nvSpPr>
          <p:cNvPr id="19459" name="Content Placeholder 2">
            <a:extLst>
              <a:ext uri="{FF2B5EF4-FFF2-40B4-BE49-F238E27FC236}">
                <a16:creationId xmlns:a16="http://schemas.microsoft.com/office/drawing/2014/main" id="{195787CE-71DE-2BB4-9AFC-B081C700A39B}"/>
              </a:ext>
            </a:extLst>
          </p:cNvPr>
          <p:cNvSpPr txBox="1">
            <a:spLocks noChangeArrowheads="1"/>
          </p:cNvSpPr>
          <p:nvPr/>
        </p:nvSpPr>
        <p:spPr bwMode="auto">
          <a:xfrm>
            <a:off x="496888" y="1449388"/>
            <a:ext cx="11198225"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lvl="1" eaLnBrk="1" hangingPunct="1">
              <a:buFont typeface="Arial" panose="020B0604020202020204" pitchFamily="34" charset="0"/>
              <a:buNone/>
            </a:pPr>
            <a:r>
              <a:rPr lang="en-CA" altLang="en-US">
                <a:latin typeface="Calibri" panose="020F0502020204030204" pitchFamily="34" charset="0"/>
                <a:cs typeface="Calibri" panose="020F0502020204030204" pitchFamily="34" charset="0"/>
              </a:rPr>
              <a:t>For vessels over 15 GT, Periodic Inspections and Certification are required.</a:t>
            </a:r>
          </a:p>
          <a:p>
            <a:pPr marL="0" lvl="1" eaLnBrk="1" hangingPunct="1">
              <a:buFont typeface="Arial" panose="020B0604020202020204" pitchFamily="34" charset="0"/>
              <a:buNone/>
            </a:pPr>
            <a:endParaRPr lang="en-CA" altLang="en-US">
              <a:latin typeface="Calibri" panose="020F0502020204030204" pitchFamily="34" charset="0"/>
              <a:cs typeface="Calibri" panose="020F0502020204030204" pitchFamily="34" charset="0"/>
            </a:endParaRPr>
          </a:p>
          <a:p>
            <a:pPr marL="0" lvl="1" eaLnBrk="1" hangingPunct="1">
              <a:buFont typeface="Arial" panose="020B0604020202020204" pitchFamily="34" charset="0"/>
              <a:buNone/>
            </a:pPr>
            <a:r>
              <a:rPr lang="en-CA" altLang="en-US">
                <a:latin typeface="Calibri" panose="020F0502020204030204" pitchFamily="34" charset="0"/>
                <a:cs typeface="Calibri" panose="020F0502020204030204" pitchFamily="34" charset="0"/>
              </a:rPr>
              <a:t>Vessels 15GT and less, do not required an inspection or certificate, but are still required to comply with the applicable regulations.</a:t>
            </a:r>
          </a:p>
          <a:p>
            <a:pPr marL="0" lvl="1" eaLnBrk="1" hangingPunct="1">
              <a:buFont typeface="Arial" panose="020B0604020202020204" pitchFamily="34" charset="0"/>
              <a:buNone/>
            </a:pPr>
            <a:endParaRPr lang="en-CA" altLang="en-US">
              <a:latin typeface="Calibri" panose="020F0502020204030204" pitchFamily="34" charset="0"/>
              <a:cs typeface="Calibri" panose="020F0502020204030204" pitchFamily="34" charset="0"/>
            </a:endParaRPr>
          </a:p>
          <a:p>
            <a:pPr marL="0" lvl="1" eaLnBrk="1" hangingPunct="1">
              <a:buFont typeface="Arial" panose="020B0604020202020204" pitchFamily="34" charset="0"/>
              <a:buNone/>
            </a:pPr>
            <a:endParaRPr lang="en-CA" altLang="en-US">
              <a:latin typeface="Calibri" panose="020F0502020204030204" pitchFamily="34" charset="0"/>
              <a:cs typeface="Calibri" panose="020F0502020204030204" pitchFamily="34" charset="0"/>
            </a:endParaRPr>
          </a:p>
          <a:p>
            <a:pPr marL="0" lvl="1" eaLnBrk="1" hangingPunct="1">
              <a:buFont typeface="Arial" panose="020B0604020202020204" pitchFamily="34" charset="0"/>
              <a:buNone/>
            </a:pPr>
            <a:r>
              <a:rPr lang="en-CA" altLang="en-US">
                <a:latin typeface="Calibri" panose="020F0502020204030204" pitchFamily="34" charset="0"/>
                <a:cs typeface="Calibri" panose="020F0502020204030204" pitchFamily="34" charset="0"/>
              </a:rPr>
              <a:t>*Note: Owners can meet this obligation by participating in the Small Vessel Compliance Program for Fishing Vessel (SVCP-F)</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8F4C689B-E875-DEFF-678C-BB3BBF70E68E}"/>
              </a:ext>
            </a:extLst>
          </p:cNvPr>
          <p:cNvSpPr txBox="1">
            <a:spLocks noChangeArrowheads="1"/>
          </p:cNvSpPr>
          <p:nvPr/>
        </p:nvSpPr>
        <p:spPr bwMode="auto">
          <a:xfrm>
            <a:off x="508000" y="484000"/>
            <a:ext cx="82296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buFontTx/>
              <a:buNone/>
            </a:pPr>
            <a:r>
              <a:rPr lang="en-US" altLang="en-US" b="1" dirty="0">
                <a:latin typeface="Helvetica" panose="020B0604020202020204" pitchFamily="34" charset="0"/>
                <a:cs typeface="Helvetica" panose="020B0604020202020204" pitchFamily="34" charset="0"/>
              </a:rPr>
              <a:t>Small Vessel Compliance Program </a:t>
            </a:r>
            <a:br>
              <a:rPr lang="en-US" altLang="en-US" b="1" dirty="0">
                <a:latin typeface="Helvetica" panose="020B0604020202020204" pitchFamily="34" charset="0"/>
                <a:cs typeface="Helvetica" panose="020B0604020202020204" pitchFamily="34" charset="0"/>
              </a:rPr>
            </a:br>
            <a:r>
              <a:rPr lang="en-US" altLang="en-US" b="1" dirty="0">
                <a:latin typeface="Helvetica" panose="020B0604020202020204" pitchFamily="34" charset="0"/>
                <a:cs typeface="Helvetica" panose="020B0604020202020204" pitchFamily="34" charset="0"/>
              </a:rPr>
              <a:t>Fishing Vessels (SVCP-F)</a:t>
            </a:r>
            <a:endParaRPr lang="en-US" altLang="en-US" b="1" dirty="0"/>
          </a:p>
        </p:txBody>
      </p:sp>
      <p:sp>
        <p:nvSpPr>
          <p:cNvPr id="21507" name="Content Placeholder 2">
            <a:extLst>
              <a:ext uri="{FF2B5EF4-FFF2-40B4-BE49-F238E27FC236}">
                <a16:creationId xmlns:a16="http://schemas.microsoft.com/office/drawing/2014/main" id="{E7AD90BD-4A6F-B57F-8997-6851A453DE5C}"/>
              </a:ext>
            </a:extLst>
          </p:cNvPr>
          <p:cNvSpPr txBox="1">
            <a:spLocks noChangeArrowheads="1"/>
          </p:cNvSpPr>
          <p:nvPr/>
        </p:nvSpPr>
        <p:spPr bwMode="auto">
          <a:xfrm>
            <a:off x="508000" y="1525588"/>
            <a:ext cx="11166475" cy="44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lvl="1" eaLnBrk="1" hangingPunct="1">
              <a:buFont typeface="Arial" panose="020B0604020202020204" pitchFamily="34" charset="0"/>
              <a:buNone/>
            </a:pPr>
            <a:r>
              <a:rPr lang="en-CA" altLang="en-US" dirty="0">
                <a:latin typeface="Calibri" panose="020F0502020204030204" pitchFamily="34" charset="0"/>
                <a:cs typeface="Calibri" panose="020F0502020204030204" pitchFamily="34" charset="0"/>
              </a:rPr>
              <a:t>SVCP-F is a program that will provide owners and operators of small fishing vessels with tools and guidelines to help them meet their obligations, to comply with regulations, made under the Canada Shipping Act 2001.</a:t>
            </a:r>
          </a:p>
          <a:p>
            <a:pPr marL="0" lvl="1" eaLnBrk="1" hangingPunct="1">
              <a:buFont typeface="Arial" panose="020B0604020202020204" pitchFamily="34" charset="0"/>
              <a:buNone/>
            </a:pPr>
            <a:endParaRPr lang="en-CA" altLang="en-US" dirty="0">
              <a:latin typeface="Calibri" panose="020F0502020204030204" pitchFamily="34" charset="0"/>
              <a:cs typeface="Calibri" panose="020F0502020204030204" pitchFamily="34" charset="0"/>
            </a:endParaRPr>
          </a:p>
          <a:p>
            <a:pPr marL="0" lvl="1" eaLnBrk="1" hangingPunct="1">
              <a:buFont typeface="Arial" panose="020B0604020202020204" pitchFamily="34" charset="0"/>
              <a:buNone/>
            </a:pPr>
            <a:r>
              <a:rPr lang="en-CA" altLang="en-US" dirty="0">
                <a:latin typeface="Calibri" panose="020F0502020204030204" pitchFamily="34" charset="0"/>
                <a:cs typeface="Calibri" panose="020F0502020204030204" pitchFamily="34" charset="0"/>
              </a:rPr>
              <a:t>SVCP-F documents can be found on-line and completed checklists can be submitted electronically.</a:t>
            </a:r>
          </a:p>
          <a:p>
            <a:pPr marL="0" lvl="1" eaLnBrk="1" hangingPunct="1">
              <a:buFont typeface="Arial" panose="020B0604020202020204" pitchFamily="34" charset="0"/>
              <a:buNone/>
            </a:pPr>
            <a:endParaRPr lang="en-CA" altLang="en-US" sz="1200" dirty="0">
              <a:latin typeface="Times New Roman" panose="02020603050405020304" pitchFamily="18" charset="0"/>
              <a:cs typeface="Times New Roman" panose="02020603050405020304" pitchFamily="18" charset="0"/>
            </a:endParaRPr>
          </a:p>
        </p:txBody>
      </p:sp>
      <p:pic>
        <p:nvPicPr>
          <p:cNvPr id="23555" name="Picture 2">
            <a:extLst>
              <a:ext uri="{FF2B5EF4-FFF2-40B4-BE49-F238E27FC236}">
                <a16:creationId xmlns:a16="http://schemas.microsoft.com/office/drawing/2014/main" id="{748F1E58-2D0D-FD08-7B79-34A23450D9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63327" y="3600873"/>
            <a:ext cx="4655819" cy="29961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E0F06F63-3FAA-36E8-13E5-1D65FE8C698F}"/>
              </a:ext>
            </a:extLst>
          </p:cNvPr>
          <p:cNvSpPr txBox="1">
            <a:spLocks noChangeArrowheads="1"/>
          </p:cNvSpPr>
          <p:nvPr/>
        </p:nvSpPr>
        <p:spPr bwMode="auto">
          <a:xfrm>
            <a:off x="425450" y="600075"/>
            <a:ext cx="8229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buFontTx/>
              <a:buNone/>
            </a:pPr>
            <a:r>
              <a:rPr lang="en-US" altLang="en-US" b="1">
                <a:latin typeface="Helvetica" panose="020B0604020202020204" pitchFamily="34" charset="0"/>
                <a:cs typeface="Helvetica" panose="020B0604020202020204" pitchFamily="34" charset="0"/>
              </a:rPr>
              <a:t>Key Definitions</a:t>
            </a:r>
            <a:endParaRPr lang="en-US" altLang="en-US" b="1"/>
          </a:p>
        </p:txBody>
      </p:sp>
      <p:sp>
        <p:nvSpPr>
          <p:cNvPr id="27651" name="Content Placeholder 2">
            <a:extLst>
              <a:ext uri="{FF2B5EF4-FFF2-40B4-BE49-F238E27FC236}">
                <a16:creationId xmlns:a16="http://schemas.microsoft.com/office/drawing/2014/main" id="{E8F5F562-CEC8-C617-CF68-BB7C2A124461}"/>
              </a:ext>
            </a:extLst>
          </p:cNvPr>
          <p:cNvSpPr txBox="1">
            <a:spLocks noChangeArrowheads="1"/>
          </p:cNvSpPr>
          <p:nvPr/>
        </p:nvSpPr>
        <p:spPr bwMode="auto">
          <a:xfrm>
            <a:off x="425450" y="1325563"/>
            <a:ext cx="2884488"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lvl="1" eaLnBrk="1" hangingPunct="1">
              <a:spcBef>
                <a:spcPts val="1200"/>
              </a:spcBef>
              <a:buFont typeface="Arial" panose="020B0604020202020204" pitchFamily="34" charset="0"/>
              <a:buNone/>
            </a:pPr>
            <a:r>
              <a:rPr lang="en-CA" altLang="en-US">
                <a:latin typeface="Calibri" panose="020F0502020204030204" pitchFamily="34" charset="0"/>
                <a:cs typeface="Calibri" panose="020F0502020204030204" pitchFamily="34" charset="0"/>
              </a:rPr>
              <a:t>New (July 13</a:t>
            </a:r>
            <a:r>
              <a:rPr lang="en-CA" altLang="en-US" baseline="30000">
                <a:latin typeface="Calibri" panose="020F0502020204030204" pitchFamily="34" charset="0"/>
                <a:cs typeface="Calibri" panose="020F0502020204030204" pitchFamily="34" charset="0"/>
              </a:rPr>
              <a:t>th</a:t>
            </a:r>
            <a:r>
              <a:rPr lang="en-CA" altLang="en-US">
                <a:latin typeface="Calibri" panose="020F0502020204030204" pitchFamily="34" charset="0"/>
                <a:cs typeface="Calibri" panose="020F0502020204030204" pitchFamily="34" charset="0"/>
              </a:rPr>
              <a:t>, 2018)</a:t>
            </a:r>
          </a:p>
          <a:p>
            <a:pPr marL="0" lvl="1" eaLnBrk="1" hangingPunct="1">
              <a:spcBef>
                <a:spcPts val="1200"/>
              </a:spcBef>
              <a:buFont typeface="Arial" panose="020B0604020202020204" pitchFamily="34" charset="0"/>
              <a:buNone/>
            </a:pPr>
            <a:r>
              <a:rPr lang="en-CA" altLang="en-US">
                <a:latin typeface="Calibri" panose="020F0502020204030204" pitchFamily="34" charset="0"/>
                <a:cs typeface="Calibri" panose="020F0502020204030204" pitchFamily="34" charset="0"/>
              </a:rPr>
              <a:t>Hull Length	</a:t>
            </a:r>
          </a:p>
          <a:p>
            <a:pPr marL="0" lvl="1" eaLnBrk="1" hangingPunct="1">
              <a:spcBef>
                <a:spcPts val="1200"/>
              </a:spcBef>
              <a:buFont typeface="Arial" panose="020B0604020202020204" pitchFamily="34" charset="0"/>
              <a:buNone/>
            </a:pPr>
            <a:r>
              <a:rPr lang="en-CA" altLang="en-US">
                <a:latin typeface="Calibri" panose="020F0502020204030204" pitchFamily="34" charset="0"/>
                <a:cs typeface="Calibri" panose="020F0502020204030204" pitchFamily="34" charset="0"/>
              </a:rPr>
              <a:t>Major Modification</a:t>
            </a:r>
          </a:p>
          <a:p>
            <a:pPr eaLnBrk="1" hangingPunct="1">
              <a:buFont typeface="Arial" panose="020B0604020202020204" pitchFamily="34" charset="0"/>
              <a:buNone/>
            </a:pPr>
            <a:endParaRPr lang="en-CA" altLang="en-US" sz="2400">
              <a:latin typeface="Times New Roman" panose="02020603050405020304" pitchFamily="18" charset="0"/>
              <a:cs typeface="Times New Roman" panose="02020603050405020304" pitchFamily="18" charset="0"/>
            </a:endParaRPr>
          </a:p>
        </p:txBody>
      </p:sp>
      <p:pic>
        <p:nvPicPr>
          <p:cNvPr id="27652" name="Picture 5">
            <a:extLst>
              <a:ext uri="{FF2B5EF4-FFF2-40B4-BE49-F238E27FC236}">
                <a16:creationId xmlns:a16="http://schemas.microsoft.com/office/drawing/2014/main" id="{4318770F-F724-C157-1A60-470B6E566C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5863" y="3584575"/>
            <a:ext cx="4203700"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6">
            <a:extLst>
              <a:ext uri="{FF2B5EF4-FFF2-40B4-BE49-F238E27FC236}">
                <a16:creationId xmlns:a16="http://schemas.microsoft.com/office/drawing/2014/main" id="{5D825972-E191-FB15-0269-5EE4C03288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1900" y="792163"/>
            <a:ext cx="4148138"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7">
            <a:extLst>
              <a:ext uri="{FF2B5EF4-FFF2-40B4-BE49-F238E27FC236}">
                <a16:creationId xmlns:a16="http://schemas.microsoft.com/office/drawing/2014/main" id="{8E7335B7-433A-A8B1-C936-7BB0C354D3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475" y="2814638"/>
            <a:ext cx="3060700" cy="344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8" descr="A picture containing sky, outdoor, boat, dock&#10;&#10;Description automatically generated">
            <a:extLst>
              <a:ext uri="{FF2B5EF4-FFF2-40B4-BE49-F238E27FC236}">
                <a16:creationId xmlns:a16="http://schemas.microsoft.com/office/drawing/2014/main" id="{12833AF5-188C-111A-7834-8B9225785F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96250" y="3584575"/>
            <a:ext cx="3525838"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10">
            <a:extLst>
              <a:ext uri="{FF2B5EF4-FFF2-40B4-BE49-F238E27FC236}">
                <a16:creationId xmlns:a16="http://schemas.microsoft.com/office/drawing/2014/main" id="{317D6F3C-67E7-C3B0-B9D3-2999B1027C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32763" y="792163"/>
            <a:ext cx="3489325"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F2F04D9C-DBDC-E565-CA64-E1AE705D2D04}"/>
              </a:ext>
            </a:extLst>
          </p:cNvPr>
          <p:cNvSpPr txBox="1">
            <a:spLocks noChangeArrowheads="1"/>
          </p:cNvSpPr>
          <p:nvPr/>
        </p:nvSpPr>
        <p:spPr bwMode="auto">
          <a:xfrm>
            <a:off x="466725" y="715963"/>
            <a:ext cx="82296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buFontTx/>
              <a:buNone/>
            </a:pPr>
            <a:r>
              <a:rPr lang="en-US" altLang="en-US" b="1">
                <a:latin typeface="Helvetica" panose="020B0604020202020204" pitchFamily="34" charset="0"/>
                <a:cs typeface="Helvetica" panose="020B0604020202020204" pitchFamily="34" charset="0"/>
              </a:rPr>
              <a:t>Major Modification Definition</a:t>
            </a:r>
            <a:endParaRPr lang="en-US" altLang="en-US" b="1"/>
          </a:p>
        </p:txBody>
      </p:sp>
      <p:sp>
        <p:nvSpPr>
          <p:cNvPr id="29699" name="Content Placeholder 2">
            <a:extLst>
              <a:ext uri="{FF2B5EF4-FFF2-40B4-BE49-F238E27FC236}">
                <a16:creationId xmlns:a16="http://schemas.microsoft.com/office/drawing/2014/main" id="{5E6A88BA-AF62-D3DC-5263-B450912E8E77}"/>
              </a:ext>
            </a:extLst>
          </p:cNvPr>
          <p:cNvSpPr txBox="1">
            <a:spLocks noChangeArrowheads="1"/>
          </p:cNvSpPr>
          <p:nvPr/>
        </p:nvSpPr>
        <p:spPr bwMode="auto">
          <a:xfrm>
            <a:off x="466725" y="1255713"/>
            <a:ext cx="11145838" cy="504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buFont typeface="Arial" panose="020B0604020202020204" pitchFamily="34" charset="0"/>
              <a:buNone/>
            </a:pPr>
            <a:r>
              <a:rPr lang="en-US" altLang="en-US" sz="2400" b="1">
                <a:latin typeface="Calibri" panose="020F0502020204030204" pitchFamily="34" charset="0"/>
                <a:cs typeface="Calibri" panose="020F0502020204030204" pitchFamily="34" charset="0"/>
              </a:rPr>
              <a:t>Major Modification</a:t>
            </a:r>
          </a:p>
          <a:p>
            <a:pPr eaLnBrk="1" hangingPunct="1">
              <a:buFont typeface="Arial" panose="020B0604020202020204" pitchFamily="34" charset="0"/>
              <a:buNone/>
            </a:pPr>
            <a:r>
              <a:rPr lang="en-US" altLang="en-US" sz="2400">
                <a:latin typeface="Calibri" panose="020F0502020204030204" pitchFamily="34" charset="0"/>
                <a:cs typeface="Calibri" panose="020F0502020204030204" pitchFamily="34" charset="0"/>
              </a:rPr>
              <a:t>FVSR s.3.48(3) In this section, </a:t>
            </a:r>
            <a:r>
              <a:rPr lang="en-US" altLang="en-US" sz="2400" b="1">
                <a:latin typeface="Calibri" panose="020F0502020204030204" pitchFamily="34" charset="0"/>
                <a:cs typeface="Calibri" panose="020F0502020204030204" pitchFamily="34" charset="0"/>
              </a:rPr>
              <a:t>major modification </a:t>
            </a:r>
            <a:r>
              <a:rPr lang="en-US" altLang="en-US" sz="2400">
                <a:latin typeface="Calibri" panose="020F0502020204030204" pitchFamily="34" charset="0"/>
                <a:cs typeface="Calibri" panose="020F0502020204030204" pitchFamily="34" charset="0"/>
              </a:rPr>
              <a:t>means a modification or repair, or a series of modifications or repairs, that substantially changes the capacity or size of a fishing vessel or the nature of a system on board a fishing vessel, that affects its watertight integrity or its stability.</a:t>
            </a:r>
            <a:endParaRPr lang="en-CA" altLang="en-US" sz="2400">
              <a:latin typeface="Calibri" panose="020F0502020204030204" pitchFamily="34" charset="0"/>
              <a:cs typeface="Calibri" panose="020F0502020204030204" pitchFamily="34" charset="0"/>
            </a:endParaRPr>
          </a:p>
        </p:txBody>
      </p:sp>
      <p:pic>
        <p:nvPicPr>
          <p:cNvPr id="29700" name="Picture 5" descr="A picture containing sky, boat, outdoor, dock&#10;&#10;Description automatically generated">
            <a:extLst>
              <a:ext uri="{FF2B5EF4-FFF2-40B4-BE49-F238E27FC236}">
                <a16:creationId xmlns:a16="http://schemas.microsoft.com/office/drawing/2014/main" id="{BD7F09ED-D567-2000-F113-1E155436E1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3198813"/>
            <a:ext cx="5802313"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7" descr="A picture containing boat, outdoor, sky, ship&#10;&#10;Description automatically generated">
            <a:extLst>
              <a:ext uri="{FF2B5EF4-FFF2-40B4-BE49-F238E27FC236}">
                <a16:creationId xmlns:a16="http://schemas.microsoft.com/office/drawing/2014/main" id="{B249CB14-9A3F-1D78-6E3A-783F7A88F6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4475" y="3200400"/>
            <a:ext cx="3919538"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007FA5E9-367C-F614-8004-A99CE0BB661A}"/>
              </a:ext>
            </a:extLst>
          </p:cNvPr>
          <p:cNvSpPr txBox="1">
            <a:spLocks noChangeArrowheads="1"/>
          </p:cNvSpPr>
          <p:nvPr/>
        </p:nvSpPr>
        <p:spPr bwMode="auto">
          <a:xfrm>
            <a:off x="466725" y="715963"/>
            <a:ext cx="82296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buFontTx/>
              <a:buNone/>
            </a:pPr>
            <a:r>
              <a:rPr lang="en-US" altLang="en-US" b="1">
                <a:latin typeface="Helvetica" panose="020B0604020202020204" pitchFamily="34" charset="0"/>
                <a:cs typeface="Helvetica" panose="020B0604020202020204" pitchFamily="34" charset="0"/>
              </a:rPr>
              <a:t>Major Modification Definition</a:t>
            </a:r>
            <a:endParaRPr lang="en-US" altLang="en-US" b="1"/>
          </a:p>
        </p:txBody>
      </p:sp>
      <p:sp>
        <p:nvSpPr>
          <p:cNvPr id="31747" name="Content Placeholder 2">
            <a:extLst>
              <a:ext uri="{FF2B5EF4-FFF2-40B4-BE49-F238E27FC236}">
                <a16:creationId xmlns:a16="http://schemas.microsoft.com/office/drawing/2014/main" id="{99DFD996-45FC-9E54-EA5B-F234B956D879}"/>
              </a:ext>
            </a:extLst>
          </p:cNvPr>
          <p:cNvSpPr txBox="1">
            <a:spLocks noChangeArrowheads="1"/>
          </p:cNvSpPr>
          <p:nvPr/>
        </p:nvSpPr>
        <p:spPr bwMode="auto">
          <a:xfrm>
            <a:off x="466725" y="1255713"/>
            <a:ext cx="11145838" cy="504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buFont typeface="Arial" panose="020B0604020202020204" pitchFamily="34" charset="0"/>
              <a:buNone/>
            </a:pPr>
            <a:r>
              <a:rPr lang="en-US" altLang="en-US" sz="2400" b="1">
                <a:latin typeface="Calibri" panose="020F0502020204030204" pitchFamily="34" charset="0"/>
                <a:cs typeface="Calibri" panose="020F0502020204030204" pitchFamily="34" charset="0"/>
              </a:rPr>
              <a:t>Change in Activity</a:t>
            </a:r>
          </a:p>
          <a:p>
            <a:pPr eaLnBrk="1" hangingPunct="1">
              <a:buFont typeface="Arial" panose="020B0604020202020204" pitchFamily="34" charset="0"/>
              <a:buNone/>
            </a:pPr>
            <a:r>
              <a:rPr lang="en-US" altLang="en-US" sz="2400">
                <a:latin typeface="Calibri" panose="020F0502020204030204" pitchFamily="34" charset="0"/>
                <a:cs typeface="Calibri" panose="020F0502020204030204" pitchFamily="34" charset="0"/>
              </a:rPr>
              <a:t>A change to a fishing activity may have a negative impact on your fishing vessel’s stability and the forces acting on your fishing vessel may change.</a:t>
            </a:r>
          </a:p>
          <a:p>
            <a:pPr eaLnBrk="1" hangingPunct="1">
              <a:buFont typeface="Arial" panose="020B0604020202020204" pitchFamily="34" charset="0"/>
              <a:buNone/>
            </a:pPr>
            <a:r>
              <a:rPr lang="en-US" altLang="en-US" sz="2400">
                <a:latin typeface="Calibri" panose="020F0502020204030204" pitchFamily="34" charset="0"/>
                <a:cs typeface="Calibri" panose="020F0502020204030204" pitchFamily="34" charset="0"/>
              </a:rPr>
              <a:t>Before undertaking any change in fishing activity, consideration should be given to the potential effects that it could have on the vessel’s stability characteristics.</a:t>
            </a:r>
          </a:p>
          <a:p>
            <a:pPr eaLnBrk="1" hangingPunct="1">
              <a:buFont typeface="Arial" panose="020B0604020202020204" pitchFamily="34" charset="0"/>
              <a:buNone/>
            </a:pPr>
            <a:r>
              <a:rPr lang="en-US" altLang="en-US" sz="2400">
                <a:latin typeface="Calibri" panose="020F0502020204030204" pitchFamily="34" charset="0"/>
                <a:cs typeface="Calibri" panose="020F0502020204030204" pitchFamily="34" charset="0"/>
              </a:rPr>
              <a:t>TP 15392E - Guidelines for fishing vessel major modification or a change in activity</a:t>
            </a:r>
          </a:p>
          <a:p>
            <a:pPr eaLnBrk="1" hangingPunct="1">
              <a:buFont typeface="Arial" panose="020B0604020202020204" pitchFamily="34" charset="0"/>
              <a:buNone/>
            </a:pPr>
            <a:endParaRPr lang="en-CA" altLang="en-US" sz="2400">
              <a:solidFill>
                <a:srgbClr val="333333"/>
              </a:solidFill>
              <a:latin typeface="Calibri" panose="020F0502020204030204" pitchFamily="34" charset="0"/>
              <a:cs typeface="Calibri" panose="020F0502020204030204" pitchFamily="34" charset="0"/>
            </a:endParaRPr>
          </a:p>
        </p:txBody>
      </p:sp>
      <p:pic>
        <p:nvPicPr>
          <p:cNvPr id="31748" name="Picture 2">
            <a:extLst>
              <a:ext uri="{FF2B5EF4-FFF2-40B4-BE49-F238E27FC236}">
                <a16:creationId xmlns:a16="http://schemas.microsoft.com/office/drawing/2014/main" id="{AE939385-79B9-8018-6EF1-D24BF7C415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0325" y="3779838"/>
            <a:ext cx="3810000" cy="254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E5955CAE-08F2-AF7C-3696-5A6D4172038D}"/>
              </a:ext>
            </a:extLst>
          </p:cNvPr>
          <p:cNvSpPr txBox="1">
            <a:spLocks noChangeArrowheads="1"/>
          </p:cNvSpPr>
          <p:nvPr/>
        </p:nvSpPr>
        <p:spPr bwMode="auto">
          <a:xfrm>
            <a:off x="425450" y="600075"/>
            <a:ext cx="8229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buFontTx/>
              <a:buNone/>
            </a:pPr>
            <a:r>
              <a:rPr lang="en-US" altLang="en-US" b="1">
                <a:latin typeface="Helvetica" panose="020B0604020202020204" pitchFamily="34" charset="0"/>
                <a:cs typeface="Helvetica" panose="020B0604020202020204" pitchFamily="34" charset="0"/>
              </a:rPr>
              <a:t>Stability</a:t>
            </a:r>
            <a:endParaRPr lang="en-US" altLang="en-US" b="1"/>
          </a:p>
        </p:txBody>
      </p:sp>
      <p:sp>
        <p:nvSpPr>
          <p:cNvPr id="33795" name="Content Placeholder 2">
            <a:extLst>
              <a:ext uri="{FF2B5EF4-FFF2-40B4-BE49-F238E27FC236}">
                <a16:creationId xmlns:a16="http://schemas.microsoft.com/office/drawing/2014/main" id="{067F935C-B8BF-19CF-2397-BFC478D6A159}"/>
              </a:ext>
            </a:extLst>
          </p:cNvPr>
          <p:cNvSpPr txBox="1">
            <a:spLocks noChangeArrowheads="1"/>
          </p:cNvSpPr>
          <p:nvPr/>
        </p:nvSpPr>
        <p:spPr bwMode="auto">
          <a:xfrm>
            <a:off x="425450" y="1325563"/>
            <a:ext cx="11341100" cy="493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lvl="1" eaLnBrk="1" hangingPunct="1">
              <a:spcBef>
                <a:spcPts val="1200"/>
              </a:spcBef>
              <a:buFont typeface="Arial" panose="020B0604020202020204" pitchFamily="34" charset="0"/>
              <a:buNone/>
            </a:pPr>
            <a:r>
              <a:rPr lang="en-CA" altLang="en-US" dirty="0">
                <a:latin typeface="Calibri" panose="020F0502020204030204" pitchFamily="34" charset="0"/>
                <a:cs typeface="Calibri" panose="020F0502020204030204" pitchFamily="34" charset="0"/>
              </a:rPr>
              <a:t>Required for all fishing vessels built after July 13</a:t>
            </a:r>
            <a:r>
              <a:rPr lang="en-CA" altLang="en-US" baseline="30000" dirty="0">
                <a:latin typeface="Calibri" panose="020F0502020204030204" pitchFamily="34" charset="0"/>
                <a:cs typeface="Calibri" panose="020F0502020204030204" pitchFamily="34" charset="0"/>
              </a:rPr>
              <a:t>th</a:t>
            </a:r>
            <a:r>
              <a:rPr lang="en-CA" altLang="en-US" dirty="0">
                <a:latin typeface="Calibri" panose="020F0502020204030204" pitchFamily="34" charset="0"/>
                <a:cs typeface="Calibri" panose="020F0502020204030204" pitchFamily="34" charset="0"/>
              </a:rPr>
              <a:t>, 2018</a:t>
            </a:r>
          </a:p>
          <a:p>
            <a:pPr marL="0" lvl="1" eaLnBrk="1" hangingPunct="1">
              <a:spcBef>
                <a:spcPts val="1200"/>
              </a:spcBef>
              <a:buFont typeface="Arial" panose="020B0604020202020204" pitchFamily="34" charset="0"/>
              <a:buNone/>
            </a:pPr>
            <a:r>
              <a:rPr lang="en-CA" altLang="en-US" dirty="0">
                <a:latin typeface="Calibri" panose="020F0502020204030204" pitchFamily="34" charset="0"/>
                <a:cs typeface="Calibri" panose="020F0502020204030204" pitchFamily="34" charset="0"/>
              </a:rPr>
              <a:t>Existing fishing vessels (built prior to July 13</a:t>
            </a:r>
            <a:r>
              <a:rPr lang="en-CA" altLang="en-US" baseline="30000" dirty="0">
                <a:latin typeface="Calibri" panose="020F0502020204030204" pitchFamily="34" charset="0"/>
                <a:cs typeface="Calibri" panose="020F0502020204030204" pitchFamily="34" charset="0"/>
              </a:rPr>
              <a:t>th</a:t>
            </a:r>
            <a:r>
              <a:rPr lang="en-CA" altLang="en-US" dirty="0">
                <a:latin typeface="Calibri" panose="020F0502020204030204" pitchFamily="34" charset="0"/>
                <a:cs typeface="Calibri" panose="020F0502020204030204" pitchFamily="34" charset="0"/>
              </a:rPr>
              <a:t>, 2018) stability </a:t>
            </a:r>
            <a:r>
              <a:rPr lang="en-US" altLang="en-US" dirty="0">
                <a:latin typeface="Calibri" panose="020F0502020204030204" pitchFamily="34" charset="0"/>
                <a:cs typeface="Calibri" panose="020F0502020204030204" pitchFamily="34" charset="0"/>
              </a:rPr>
              <a:t>shall be adequate to safely carry out the vessel’s intended operations</a:t>
            </a:r>
          </a:p>
          <a:p>
            <a:pPr marL="0" lvl="1" eaLnBrk="1" hangingPunct="1">
              <a:spcBef>
                <a:spcPts val="1200"/>
              </a:spcBef>
              <a:buFont typeface="Arial" panose="020B0604020202020204" pitchFamily="34" charset="0"/>
              <a:buNone/>
            </a:pPr>
            <a:endParaRPr lang="en-CA" altLang="en-US" dirty="0">
              <a:latin typeface="Calibri" panose="020F0502020204030204" pitchFamily="34" charset="0"/>
              <a:cs typeface="Calibri" panose="020F0502020204030204" pitchFamily="34" charset="0"/>
            </a:endParaRPr>
          </a:p>
          <a:p>
            <a:pPr marL="0" lvl="1" eaLnBrk="1" hangingPunct="1">
              <a:spcBef>
                <a:spcPts val="1200"/>
              </a:spcBef>
              <a:buFont typeface="Arial" panose="020B0604020202020204" pitchFamily="34" charset="0"/>
              <a:buNone/>
            </a:pPr>
            <a:r>
              <a:rPr lang="en-CA" altLang="en-US" dirty="0">
                <a:latin typeface="Calibri" panose="020F0502020204030204" pitchFamily="34" charset="0"/>
                <a:cs typeface="Calibri" panose="020F0502020204030204" pitchFamily="34" charset="0"/>
              </a:rPr>
              <a:t>Any vessel that undergoes a Major Modification that affects it stability is required to undergo a stability assessment.</a:t>
            </a:r>
          </a:p>
          <a:p>
            <a:pPr eaLnBrk="1" hangingPunct="1">
              <a:buFont typeface="Arial" panose="020B0604020202020204" pitchFamily="34" charset="0"/>
              <a:buNone/>
            </a:pPr>
            <a:endParaRPr lang="en-CA" alt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CC67250A-F58F-C7B0-B2CB-450D7272939B}"/>
              </a:ext>
            </a:extLst>
          </p:cNvPr>
          <p:cNvSpPr txBox="1">
            <a:spLocks noChangeArrowheads="1"/>
          </p:cNvSpPr>
          <p:nvPr/>
        </p:nvSpPr>
        <p:spPr bwMode="auto">
          <a:xfrm>
            <a:off x="350838" y="874713"/>
            <a:ext cx="82296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buFontTx/>
              <a:buNone/>
            </a:pPr>
            <a:r>
              <a:rPr lang="en-US" altLang="en-US" b="1" dirty="0">
                <a:latin typeface="Helvetica" panose="020B0604020202020204" pitchFamily="34" charset="0"/>
                <a:cs typeface="Helvetica" panose="020B0604020202020204" pitchFamily="34" charset="0"/>
              </a:rPr>
              <a:t>Introduction – What is a Fishing Vessel?</a:t>
            </a:r>
            <a:endParaRPr lang="en-US" altLang="en-US" b="1" dirty="0"/>
          </a:p>
        </p:txBody>
      </p:sp>
      <p:sp>
        <p:nvSpPr>
          <p:cNvPr id="3" name="TextBox 2">
            <a:extLst>
              <a:ext uri="{FF2B5EF4-FFF2-40B4-BE49-F238E27FC236}">
                <a16:creationId xmlns:a16="http://schemas.microsoft.com/office/drawing/2014/main" id="{E200FC0D-3F20-0CDB-7FF5-32588C283D50}"/>
              </a:ext>
            </a:extLst>
          </p:cNvPr>
          <p:cNvSpPr txBox="1"/>
          <p:nvPr/>
        </p:nvSpPr>
        <p:spPr>
          <a:xfrm>
            <a:off x="427383" y="1441174"/>
            <a:ext cx="11280913" cy="4801314"/>
          </a:xfrm>
          <a:prstGeom prst="rect">
            <a:avLst/>
          </a:prstGeom>
          <a:noFill/>
        </p:spPr>
        <p:txBody>
          <a:bodyPr wrap="square">
            <a:spAutoFit/>
          </a:bodyPr>
          <a:lstStyle/>
          <a:p>
            <a:r>
              <a:rPr lang="en-US" sz="2400" dirty="0"/>
              <a:t>From the Fishing Vessel Safety Regulations (FVSR)</a:t>
            </a:r>
          </a:p>
          <a:p>
            <a:endParaRPr lang="en-US" sz="2400" dirty="0"/>
          </a:p>
          <a:p>
            <a:r>
              <a:rPr lang="en-US" sz="2400" b="1" i="1" dirty="0">
                <a:solidFill>
                  <a:srgbClr val="FF0000"/>
                </a:solidFill>
              </a:rPr>
              <a:t>Fishing vessel </a:t>
            </a:r>
            <a:r>
              <a:rPr lang="en-US" sz="2400" i="1" dirty="0">
                <a:solidFill>
                  <a:srgbClr val="FF0000"/>
                </a:solidFill>
              </a:rPr>
              <a:t>means a vessel that is used or is to be used for commercially catching, harvesting or transporting fish or other living marine resources.</a:t>
            </a:r>
          </a:p>
          <a:p>
            <a:endParaRPr lang="en-US" sz="2400" dirty="0"/>
          </a:p>
          <a:p>
            <a:pPr marL="285750" indent="-285750">
              <a:buFont typeface="Arial" panose="020B0604020202020204" pitchFamily="34" charset="0"/>
              <a:buChar char="•"/>
            </a:pPr>
            <a:r>
              <a:rPr lang="en-US" sz="2400" dirty="0"/>
              <a:t>Aquaculture (if not acting as a workboat or passenger vessel)</a:t>
            </a:r>
          </a:p>
          <a:p>
            <a:pPr marL="285750" indent="-285750">
              <a:buFont typeface="Arial" panose="020B0604020202020204" pitchFamily="34" charset="0"/>
              <a:buChar char="•"/>
            </a:pPr>
            <a:r>
              <a:rPr lang="en-US" sz="2400" dirty="0"/>
              <a:t>Lobster / Crab</a:t>
            </a:r>
          </a:p>
          <a:p>
            <a:pPr marL="285750" indent="-285750">
              <a:buFont typeface="Arial" panose="020B0604020202020204" pitchFamily="34" charset="0"/>
              <a:buChar char="•"/>
            </a:pPr>
            <a:r>
              <a:rPr lang="en-US" sz="2400" dirty="0"/>
              <a:t>Oyster</a:t>
            </a:r>
          </a:p>
          <a:p>
            <a:pPr marL="285750" indent="-285750">
              <a:buFont typeface="Arial" panose="020B0604020202020204" pitchFamily="34" charset="0"/>
              <a:buChar char="•"/>
            </a:pPr>
            <a:r>
              <a:rPr lang="en-US" sz="2400" dirty="0"/>
              <a:t>Mussels</a:t>
            </a:r>
          </a:p>
          <a:p>
            <a:pPr marL="285750" indent="-285750">
              <a:buFont typeface="Arial" panose="020B0604020202020204" pitchFamily="34" charset="0"/>
              <a:buChar char="•"/>
            </a:pPr>
            <a:r>
              <a:rPr lang="en-US" sz="2400" dirty="0"/>
              <a:t>Rockweed</a:t>
            </a:r>
          </a:p>
          <a:p>
            <a:pPr marL="285750" indent="-285750">
              <a:buFont typeface="Arial" panose="020B0604020202020204" pitchFamily="34" charset="0"/>
              <a:buChar char="•"/>
            </a:pPr>
            <a:r>
              <a:rPr lang="en-US" sz="2400" dirty="0"/>
              <a:t>Sea Cucumbers</a:t>
            </a:r>
          </a:p>
          <a:p>
            <a:pPr marL="285750" indent="-285750">
              <a:buFont typeface="Arial" panose="020B0604020202020204" pitchFamily="34" charset="0"/>
              <a:buChar char="•"/>
            </a:pPr>
            <a:r>
              <a:rPr lang="en-US" sz="2400" dirty="0"/>
              <a:t>Etc.</a:t>
            </a:r>
          </a:p>
          <a:p>
            <a:r>
              <a:rPr lang="en-US"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00B6DF1B-67AE-963A-D8A3-E45FF72AF98F}"/>
              </a:ext>
            </a:extLst>
          </p:cNvPr>
          <p:cNvSpPr txBox="1">
            <a:spLocks noChangeArrowheads="1"/>
          </p:cNvSpPr>
          <p:nvPr/>
        </p:nvSpPr>
        <p:spPr bwMode="auto">
          <a:xfrm>
            <a:off x="425450" y="600075"/>
            <a:ext cx="8229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buFontTx/>
              <a:buNone/>
            </a:pPr>
            <a:r>
              <a:rPr lang="en-US" altLang="en-US" b="1">
                <a:latin typeface="Helvetica" panose="020B0604020202020204" pitchFamily="34" charset="0"/>
                <a:cs typeface="Helvetica" panose="020B0604020202020204" pitchFamily="34" charset="0"/>
              </a:rPr>
              <a:t>Stability</a:t>
            </a:r>
            <a:endParaRPr lang="en-US" altLang="en-US" b="1"/>
          </a:p>
        </p:txBody>
      </p:sp>
      <p:pic>
        <p:nvPicPr>
          <p:cNvPr id="35843" name="Picture 2">
            <a:extLst>
              <a:ext uri="{FF2B5EF4-FFF2-40B4-BE49-F238E27FC236}">
                <a16:creationId xmlns:a16="http://schemas.microsoft.com/office/drawing/2014/main" id="{0AFC6440-019B-2090-C1D3-F47B2A7121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3525" y="600075"/>
            <a:ext cx="4044950"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7BE493E3-F40C-65B8-4871-6606BF21DEEA}"/>
              </a:ext>
            </a:extLst>
          </p:cNvPr>
          <p:cNvSpPr txBox="1">
            <a:spLocks noChangeArrowheads="1"/>
          </p:cNvSpPr>
          <p:nvPr/>
        </p:nvSpPr>
        <p:spPr bwMode="auto">
          <a:xfrm>
            <a:off x="496888" y="365125"/>
            <a:ext cx="82296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buFontTx/>
              <a:buNone/>
            </a:pPr>
            <a:r>
              <a:rPr lang="en-US" altLang="en-US" b="1">
                <a:latin typeface="Helvetica" panose="020B0604020202020204" pitchFamily="34" charset="0"/>
                <a:cs typeface="Helvetica" panose="020B0604020202020204" pitchFamily="34" charset="0"/>
              </a:rPr>
              <a:t>Personal Floatation Devices (PFD)</a:t>
            </a:r>
            <a:endParaRPr lang="en-US" altLang="en-US" b="1"/>
          </a:p>
        </p:txBody>
      </p:sp>
      <p:sp>
        <p:nvSpPr>
          <p:cNvPr id="27652" name="Content Placeholder 2">
            <a:extLst>
              <a:ext uri="{FF2B5EF4-FFF2-40B4-BE49-F238E27FC236}">
                <a16:creationId xmlns:a16="http://schemas.microsoft.com/office/drawing/2014/main" id="{57CB7874-ABD2-4CB6-4F18-C724FE0D6AB4}"/>
              </a:ext>
            </a:extLst>
          </p:cNvPr>
          <p:cNvSpPr txBox="1">
            <a:spLocks noChangeArrowheads="1"/>
          </p:cNvSpPr>
          <p:nvPr/>
        </p:nvSpPr>
        <p:spPr bwMode="auto">
          <a:xfrm>
            <a:off x="496888" y="904875"/>
            <a:ext cx="11198225" cy="5588000"/>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lvl="1" eaLnBrk="1" hangingPunct="1">
              <a:buFont typeface="Arial" panose="020B0604020202020204" pitchFamily="34" charset="0"/>
              <a:buNone/>
              <a:defRPr/>
            </a:pPr>
            <a:r>
              <a:rPr lang="en-US" dirty="0">
                <a:latin typeface="Calibri" panose="020F0502020204030204" pitchFamily="34" charset="0"/>
                <a:cs typeface="Calibri" panose="020F0502020204030204" pitchFamily="34" charset="0"/>
              </a:rPr>
              <a:t>No person shall operate, or permit another person to operate, a fishing vessel in environmental conditions or circumstances that could jeopardize the safety of persons on board unless a lifejacket required by this Part, or a personal flotation device is worn.</a:t>
            </a:r>
          </a:p>
          <a:p>
            <a:pPr lvl="1" indent="-457200" eaLnBrk="1" hangingPunct="1">
              <a:buFont typeface="Arial" panose="020B0604020202020204" pitchFamily="34" charset="0"/>
              <a:buAutoNum type="alphaLcParenBoth"/>
              <a:defRPr/>
            </a:pPr>
            <a:r>
              <a:rPr lang="en-US" dirty="0">
                <a:latin typeface="Calibri" panose="020F0502020204030204" pitchFamily="34" charset="0"/>
                <a:cs typeface="Calibri" panose="020F0502020204030204" pitchFamily="34" charset="0"/>
              </a:rPr>
              <a:t>by all persons on board, if the vessel has no deck or deck structure; or </a:t>
            </a:r>
          </a:p>
          <a:p>
            <a:pPr lvl="1" indent="-457200" eaLnBrk="1" hangingPunct="1">
              <a:buFont typeface="Arial" panose="020B0604020202020204" pitchFamily="34" charset="0"/>
              <a:buAutoNum type="alphaLcParenBoth"/>
              <a:defRPr/>
            </a:pPr>
            <a:r>
              <a:rPr lang="en-US" dirty="0">
                <a:latin typeface="Calibri" panose="020F0502020204030204" pitchFamily="34" charset="0"/>
                <a:cs typeface="Calibri" panose="020F0502020204030204" pitchFamily="34" charset="0"/>
              </a:rPr>
              <a:t>by all persons on the deck, in the case of a vessel that has a deck or deck structure.</a:t>
            </a:r>
          </a:p>
          <a:p>
            <a:pPr marL="0" lvl="1" eaLnBrk="1" hangingPunct="1">
              <a:buFont typeface="Arial" panose="020B0604020202020204" pitchFamily="34" charset="0"/>
              <a:buNone/>
              <a:defRPr/>
            </a:pPr>
            <a:endParaRPr lang="en-US" altLang="en-US" dirty="0">
              <a:latin typeface="Calibri" panose="020F0502020204030204" pitchFamily="34" charset="0"/>
              <a:cs typeface="Calibri" panose="020F0502020204030204" pitchFamily="34" charset="0"/>
            </a:endParaRPr>
          </a:p>
          <a:p>
            <a:pPr marL="0" lvl="1" eaLnBrk="1" hangingPunct="1">
              <a:buFont typeface="Arial" panose="020B0604020202020204" pitchFamily="34" charset="0"/>
              <a:buNone/>
              <a:defRPr/>
            </a:pPr>
            <a:r>
              <a:rPr lang="en-US" altLang="en-US" dirty="0">
                <a:latin typeface="Calibri" panose="020F0502020204030204" pitchFamily="34" charset="0"/>
                <a:cs typeface="Calibri" panose="020F0502020204030204" pitchFamily="34" charset="0"/>
              </a:rPr>
              <a:t>PFDs shall be marked with either:</a:t>
            </a:r>
          </a:p>
          <a:p>
            <a:pPr marL="342900" lvl="1" indent="-342900" eaLnBrk="1" hangingPunct="1">
              <a:defRPr/>
            </a:pPr>
            <a:r>
              <a:rPr lang="en-US" dirty="0">
                <a:latin typeface="Calibri" panose="020F0502020204030204" pitchFamily="34" charset="0"/>
                <a:cs typeface="Calibri" panose="020F0502020204030204" pitchFamily="34" charset="0"/>
              </a:rPr>
              <a:t>CAN/CGSB-65.11-M88, or </a:t>
            </a:r>
          </a:p>
          <a:p>
            <a:pPr marL="342900" lvl="1" indent="-342900" eaLnBrk="1" hangingPunct="1">
              <a:defRPr/>
            </a:pPr>
            <a:r>
              <a:rPr lang="en-US" dirty="0">
                <a:latin typeface="Calibri" panose="020F0502020204030204" pitchFamily="34" charset="0"/>
                <a:cs typeface="Calibri" panose="020F0502020204030204" pitchFamily="34" charset="0"/>
              </a:rPr>
              <a:t>UL 1180</a:t>
            </a:r>
          </a:p>
          <a:p>
            <a:pPr marL="342900" lvl="1" indent="-342900" eaLnBrk="1" hangingPunct="1">
              <a:defRPr/>
            </a:pPr>
            <a:r>
              <a:rPr lang="en-US" dirty="0">
                <a:latin typeface="Calibri" panose="020F0502020204030204" pitchFamily="34" charset="0"/>
                <a:cs typeface="Calibri" panose="020F0502020204030204" pitchFamily="34" charset="0"/>
              </a:rPr>
              <a:t>Level 70 </a:t>
            </a:r>
            <a:r>
              <a:rPr lang="en-US" dirty="0">
                <a:solidFill>
                  <a:srgbClr val="FF0000"/>
                </a:solidFill>
                <a:latin typeface="Calibri" panose="020F0502020204030204" pitchFamily="34" charset="0"/>
                <a:cs typeface="Calibri" panose="020F0502020204030204" pitchFamily="34" charset="0"/>
              </a:rPr>
              <a:t>(NEW)</a:t>
            </a:r>
          </a:p>
          <a:p>
            <a:pPr marL="0" lvl="1" eaLnBrk="1" hangingPunct="1">
              <a:buFont typeface="Arial" panose="020B0604020202020204" pitchFamily="34" charset="0"/>
              <a:buNone/>
              <a:defRPr/>
            </a:pPr>
            <a:endParaRPr lang="en-US" altLang="en-US" dirty="0">
              <a:latin typeface="Calibri" panose="020F0502020204030204" pitchFamily="34" charset="0"/>
              <a:cs typeface="Calibri" panose="020F0502020204030204" pitchFamily="34" charset="0"/>
            </a:endParaRPr>
          </a:p>
          <a:p>
            <a:pPr marL="0" lvl="1" eaLnBrk="1" hangingPunct="1">
              <a:buFont typeface="Arial" panose="020B0604020202020204" pitchFamily="34" charset="0"/>
              <a:buNone/>
              <a:defRPr/>
            </a:pPr>
            <a:r>
              <a:rPr lang="en-US" altLang="en-US" dirty="0">
                <a:latin typeface="Calibri" panose="020F0502020204030204" pitchFamily="34" charset="0"/>
                <a:cs typeface="Calibri" panose="020F0502020204030204" pitchFamily="34" charset="0"/>
              </a:rPr>
              <a:t>Also, the PFD on a Fishing Vessel shall;</a:t>
            </a:r>
          </a:p>
          <a:p>
            <a:pPr marL="342900" lvl="1" indent="-342900" eaLnBrk="1" hangingPunct="1">
              <a:defRPr/>
            </a:pPr>
            <a:r>
              <a:rPr lang="en-US" dirty="0">
                <a:latin typeface="Calibri" panose="020F0502020204030204" pitchFamily="34" charset="0"/>
                <a:cs typeface="Calibri" panose="020F0502020204030204" pitchFamily="34" charset="0"/>
              </a:rPr>
              <a:t>Be fitted with retro-reflective tape and a whistle</a:t>
            </a:r>
          </a:p>
          <a:p>
            <a:pPr marL="342900" lvl="1" indent="-342900" eaLnBrk="1" hangingPunct="1">
              <a:defRPr/>
            </a:pPr>
            <a:r>
              <a:rPr lang="en-US" dirty="0">
                <a:latin typeface="Calibri" panose="020F0502020204030204" pitchFamily="34" charset="0"/>
                <a:cs typeface="Calibri" panose="020F0502020204030204" pitchFamily="34" charset="0"/>
              </a:rPr>
              <a:t>have an outer covering of a highly visible </a:t>
            </a:r>
            <a:r>
              <a:rPr lang="en-US" dirty="0" err="1">
                <a:latin typeface="Calibri" panose="020F0502020204030204" pitchFamily="34" charset="0"/>
                <a:cs typeface="Calibri" panose="020F0502020204030204" pitchFamily="34" charset="0"/>
              </a:rPr>
              <a:t>colour</a:t>
            </a:r>
            <a:endParaRPr lang="en-US" dirty="0">
              <a:latin typeface="Calibri" panose="020F0502020204030204" pitchFamily="34" charset="0"/>
              <a:cs typeface="Calibri" panose="020F0502020204030204" pitchFamily="34" charset="0"/>
            </a:endParaRPr>
          </a:p>
        </p:txBody>
      </p:sp>
      <p:pic>
        <p:nvPicPr>
          <p:cNvPr id="39940" name="Picture 2">
            <a:extLst>
              <a:ext uri="{FF2B5EF4-FFF2-40B4-BE49-F238E27FC236}">
                <a16:creationId xmlns:a16="http://schemas.microsoft.com/office/drawing/2014/main" id="{756ACDBB-4582-2DDA-4419-80384E63AE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968625"/>
            <a:ext cx="1595438"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4">
            <a:extLst>
              <a:ext uri="{FF2B5EF4-FFF2-40B4-BE49-F238E27FC236}">
                <a16:creationId xmlns:a16="http://schemas.microsoft.com/office/drawing/2014/main" id="{539C1856-1847-CB2E-22C4-8FC2ED46AF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1438" y="3976688"/>
            <a:ext cx="2020887"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6">
            <a:extLst>
              <a:ext uri="{FF2B5EF4-FFF2-40B4-BE49-F238E27FC236}">
                <a16:creationId xmlns:a16="http://schemas.microsoft.com/office/drawing/2014/main" id="{650B4C69-DC14-3FB2-B52C-DDD0ECA48F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12363" y="2867025"/>
            <a:ext cx="1382712"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40050581-BD9F-4403-773C-896889FF692E}"/>
              </a:ext>
            </a:extLst>
          </p:cNvPr>
          <p:cNvSpPr txBox="1">
            <a:spLocks noChangeArrowheads="1"/>
          </p:cNvSpPr>
          <p:nvPr/>
        </p:nvSpPr>
        <p:spPr bwMode="auto">
          <a:xfrm>
            <a:off x="487363" y="674688"/>
            <a:ext cx="82296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buFontTx/>
              <a:buNone/>
            </a:pPr>
            <a:r>
              <a:rPr lang="en-US" altLang="en-US" b="1">
                <a:latin typeface="Helvetica" panose="020B0604020202020204" pitchFamily="34" charset="0"/>
                <a:cs typeface="Helvetica" panose="020B0604020202020204" pitchFamily="34" charset="0"/>
              </a:rPr>
              <a:t>Vessel Registration</a:t>
            </a:r>
            <a:endParaRPr lang="en-US" altLang="en-US" b="1"/>
          </a:p>
        </p:txBody>
      </p:sp>
      <p:sp>
        <p:nvSpPr>
          <p:cNvPr id="4" name="Content Placeholder 2">
            <a:extLst>
              <a:ext uri="{FF2B5EF4-FFF2-40B4-BE49-F238E27FC236}">
                <a16:creationId xmlns:a16="http://schemas.microsoft.com/office/drawing/2014/main" id="{1C95DB0E-EFBF-E2E0-D15A-11F1032B834F}"/>
              </a:ext>
            </a:extLst>
          </p:cNvPr>
          <p:cNvSpPr txBox="1">
            <a:spLocks/>
          </p:cNvSpPr>
          <p:nvPr/>
        </p:nvSpPr>
        <p:spPr>
          <a:xfrm>
            <a:off x="487363" y="1400175"/>
            <a:ext cx="11353800" cy="47831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fontAlgn="auto">
              <a:spcBef>
                <a:spcPts val="0"/>
              </a:spcBef>
              <a:spcAft>
                <a:spcPts val="0"/>
              </a:spcAft>
              <a:buFont typeface="Arial" panose="020B0604020202020204" pitchFamily="34" charset="0"/>
              <a:buNone/>
              <a:defRPr/>
            </a:pPr>
            <a:r>
              <a:rPr lang="en-CA" altLang="en-US" sz="2400" dirty="0">
                <a:latin typeface="Calibri" panose="020F0502020204030204" pitchFamily="34" charset="0"/>
                <a:cs typeface="Calibri" panose="020F0502020204030204" pitchFamily="34" charset="0"/>
              </a:rPr>
              <a:t>All vessels are required to be registered (w/ exceptions) – CSA 2001 s.46</a:t>
            </a:r>
          </a:p>
          <a:p>
            <a:pPr marL="0" fontAlgn="auto">
              <a:spcBef>
                <a:spcPts val="0"/>
              </a:spcBef>
              <a:spcAft>
                <a:spcPts val="0"/>
              </a:spcAft>
              <a:buFont typeface="Arial" panose="020B0604020202020204" pitchFamily="34" charset="0"/>
              <a:buNone/>
              <a:defRPr/>
            </a:pPr>
            <a:r>
              <a:rPr lang="en-CA" altLang="en-US" sz="2400" dirty="0">
                <a:latin typeface="Calibri" panose="020F0502020204030204" pitchFamily="34" charset="0"/>
                <a:cs typeface="Calibri" panose="020F0502020204030204" pitchFamily="34" charset="0"/>
              </a:rPr>
              <a:t>All vessels are required to be marked (with registration #) – CSA2001 s.57</a:t>
            </a:r>
          </a:p>
          <a:p>
            <a:pPr marL="0" indent="0" fontAlgn="auto">
              <a:spcBef>
                <a:spcPts val="0"/>
              </a:spcBef>
              <a:spcAft>
                <a:spcPts val="0"/>
              </a:spcAft>
              <a:buFont typeface="Arial" panose="020B0604020202020204" pitchFamily="34" charset="0"/>
              <a:buNone/>
              <a:defRPr/>
            </a:pPr>
            <a:endParaRPr lang="en-CA" altLang="en-US" sz="2400" dirty="0">
              <a:latin typeface="Calibri" panose="020F0502020204030204" pitchFamily="34" charset="0"/>
              <a:cs typeface="Calibri" panose="020F0502020204030204" pitchFamily="34" charset="0"/>
            </a:endParaRPr>
          </a:p>
          <a:p>
            <a:pPr marL="0" indent="0" fontAlgn="auto">
              <a:spcBef>
                <a:spcPts val="0"/>
              </a:spcBef>
              <a:spcAft>
                <a:spcPts val="0"/>
              </a:spcAft>
              <a:buFont typeface="Arial" panose="020B0604020202020204" pitchFamily="34" charset="0"/>
              <a:buNone/>
              <a:defRPr/>
            </a:pPr>
            <a:r>
              <a:rPr lang="en-CA" altLang="en-US" sz="2400" dirty="0">
                <a:latin typeface="Calibri" panose="020F0502020204030204" pitchFamily="34" charset="0"/>
                <a:cs typeface="Calibri" panose="020F0502020204030204" pitchFamily="34" charset="0"/>
              </a:rPr>
              <a:t>Registration process completed on-line (</a:t>
            </a:r>
            <a:r>
              <a:rPr lang="en-US" altLang="en-US" sz="2400" dirty="0">
                <a:solidFill>
                  <a:srgbClr val="0070C0"/>
                </a:solidFill>
                <a:latin typeface="Calibri" panose="020F0502020204030204" pitchFamily="34" charset="0"/>
                <a:cs typeface="Calibri" panose="020F0502020204030204" pitchFamily="34" charset="0"/>
              </a:rPr>
              <a:t>G</a:t>
            </a:r>
            <a:r>
              <a:rPr lang="en-US" altLang="en-US" sz="2400" dirty="0">
                <a:solidFill>
                  <a:srgbClr val="FF0000"/>
                </a:solidFill>
                <a:latin typeface="Calibri" panose="020F0502020204030204" pitchFamily="34" charset="0"/>
                <a:cs typeface="Calibri" panose="020F0502020204030204" pitchFamily="34" charset="0"/>
              </a:rPr>
              <a:t>o</a:t>
            </a:r>
            <a:r>
              <a:rPr lang="en-US" altLang="en-US" sz="2400" dirty="0">
                <a:solidFill>
                  <a:schemeClr val="accent6">
                    <a:lumMod val="75000"/>
                  </a:schemeClr>
                </a:solidFill>
                <a:latin typeface="Calibri" panose="020F0502020204030204" pitchFamily="34" charset="0"/>
                <a:cs typeface="Calibri" panose="020F0502020204030204" pitchFamily="34" charset="0"/>
              </a:rPr>
              <a:t>o</a:t>
            </a:r>
            <a:r>
              <a:rPr lang="en-US" altLang="en-US" sz="2400" dirty="0">
                <a:solidFill>
                  <a:srgbClr val="0070C0"/>
                </a:solidFill>
                <a:latin typeface="Calibri" panose="020F0502020204030204" pitchFamily="34" charset="0"/>
                <a:cs typeface="Calibri" panose="020F0502020204030204" pitchFamily="34" charset="0"/>
              </a:rPr>
              <a:t>g</a:t>
            </a:r>
            <a:r>
              <a:rPr lang="en-US" altLang="en-US" sz="2400" dirty="0">
                <a:solidFill>
                  <a:srgbClr val="00B050"/>
                </a:solidFill>
                <a:latin typeface="Calibri" panose="020F0502020204030204" pitchFamily="34" charset="0"/>
                <a:cs typeface="Calibri" panose="020F0502020204030204" pitchFamily="34" charset="0"/>
              </a:rPr>
              <a:t>l</a:t>
            </a:r>
            <a:r>
              <a:rPr lang="en-US" altLang="en-US" sz="2400" dirty="0">
                <a:solidFill>
                  <a:srgbClr val="FF0000"/>
                </a:solidFill>
                <a:latin typeface="Calibri" panose="020F0502020204030204" pitchFamily="34" charset="0"/>
                <a:cs typeface="Calibri" panose="020F0502020204030204" pitchFamily="34" charset="0"/>
              </a:rPr>
              <a:t>e</a:t>
            </a:r>
            <a:r>
              <a:rPr lang="en-CA" altLang="en-US" sz="24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Transport Canada Vessel Registration)</a:t>
            </a:r>
          </a:p>
          <a:p>
            <a:pPr marL="0" indent="0" fontAlgn="auto">
              <a:spcBef>
                <a:spcPts val="0"/>
              </a:spcBef>
              <a:spcAft>
                <a:spcPts val="0"/>
              </a:spcAft>
              <a:buFont typeface="Arial" panose="020B0604020202020204" pitchFamily="34" charset="0"/>
              <a:buNone/>
              <a:defRPr/>
            </a:pPr>
            <a:endParaRPr lang="en-US" sz="2400" dirty="0">
              <a:latin typeface="Calibri" panose="020F0502020204030204" pitchFamily="34" charset="0"/>
              <a:cs typeface="Calibri" panose="020F0502020204030204" pitchFamily="34" charset="0"/>
            </a:endParaRPr>
          </a:p>
          <a:p>
            <a:pPr marL="0" indent="0" fontAlgn="auto">
              <a:spcBef>
                <a:spcPts val="0"/>
              </a:spcBef>
              <a:spcAft>
                <a:spcPts val="0"/>
              </a:spcAft>
              <a:buFont typeface="Arial" panose="020B0604020202020204" pitchFamily="34" charset="0"/>
              <a:buNone/>
              <a:defRPr/>
            </a:pPr>
            <a:endParaRPr lang="en-CA" altLang="en-US" sz="2400" dirty="0">
              <a:latin typeface="Calibri" panose="020F0502020204030204" pitchFamily="34" charset="0"/>
              <a:cs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2CBB8C5C-AD86-80D9-EFC0-4F35666D5017}"/>
              </a:ext>
            </a:extLst>
          </p:cNvPr>
          <p:cNvSpPr txBox="1">
            <a:spLocks noChangeArrowheads="1"/>
          </p:cNvSpPr>
          <p:nvPr/>
        </p:nvSpPr>
        <p:spPr bwMode="auto">
          <a:xfrm>
            <a:off x="487363" y="596900"/>
            <a:ext cx="8229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buFontTx/>
              <a:buNone/>
            </a:pPr>
            <a:r>
              <a:rPr lang="en-US" altLang="en-US" b="1">
                <a:latin typeface="Helvetica" panose="020B0604020202020204" pitchFamily="34" charset="0"/>
                <a:cs typeface="Helvetica" panose="020B0604020202020204" pitchFamily="34" charset="0"/>
              </a:rPr>
              <a:t>Vessel Registration</a:t>
            </a:r>
            <a:endParaRPr lang="en-US" altLang="en-US" b="1"/>
          </a:p>
        </p:txBody>
      </p:sp>
      <p:sp>
        <p:nvSpPr>
          <p:cNvPr id="4" name="Content Placeholder 2">
            <a:extLst>
              <a:ext uri="{FF2B5EF4-FFF2-40B4-BE49-F238E27FC236}">
                <a16:creationId xmlns:a16="http://schemas.microsoft.com/office/drawing/2014/main" id="{AB33BF89-FB7A-4B5C-1D23-18317045A19B}"/>
              </a:ext>
            </a:extLst>
          </p:cNvPr>
          <p:cNvSpPr txBox="1">
            <a:spLocks/>
          </p:cNvSpPr>
          <p:nvPr/>
        </p:nvSpPr>
        <p:spPr>
          <a:xfrm>
            <a:off x="487363" y="1322388"/>
            <a:ext cx="11125200" cy="4648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fontAlgn="auto">
              <a:spcBef>
                <a:spcPts val="0"/>
              </a:spcBef>
              <a:spcAft>
                <a:spcPts val="0"/>
              </a:spcAft>
              <a:buFont typeface="Arial" panose="020B0604020202020204" pitchFamily="34" charset="0"/>
              <a:buNone/>
              <a:defRPr/>
            </a:pPr>
            <a:r>
              <a:rPr lang="en-US" sz="2400" dirty="0">
                <a:latin typeface="Calibri" panose="020F0502020204030204" pitchFamily="34" charset="0"/>
                <a:cs typeface="Calibri" panose="020F0502020204030204" pitchFamily="34" charset="0"/>
              </a:rPr>
              <a:t>Canadian Register of Vessels (</a:t>
            </a:r>
            <a:r>
              <a:rPr lang="en-CA" altLang="en-US" sz="2400" dirty="0">
                <a:latin typeface="Calibri" panose="020F0502020204030204" pitchFamily="34" charset="0"/>
                <a:cs typeface="Calibri" panose="020F0502020204030204" pitchFamily="34" charset="0"/>
              </a:rPr>
              <a:t>Large Vessel) </a:t>
            </a:r>
          </a:p>
          <a:p>
            <a:pPr marL="0" fontAlgn="auto">
              <a:spcBef>
                <a:spcPts val="0"/>
              </a:spcBef>
              <a:spcAft>
                <a:spcPts val="0"/>
              </a:spcAft>
              <a:buFont typeface="Arial" panose="020B0604020202020204" pitchFamily="34" charset="0"/>
              <a:buNone/>
              <a:defRPr/>
            </a:pPr>
            <a:endParaRPr lang="en-CA" altLang="en-US" sz="2400" dirty="0">
              <a:latin typeface="Calibri" panose="020F0502020204030204" pitchFamily="34" charset="0"/>
              <a:cs typeface="Calibri" panose="020F0502020204030204" pitchFamily="34" charset="0"/>
            </a:endParaRPr>
          </a:p>
          <a:p>
            <a:pPr marL="0" indent="0">
              <a:buFont typeface="Arial" panose="020B0604020202020204" pitchFamily="34" charset="0"/>
              <a:buNone/>
              <a:defRPr/>
            </a:pPr>
            <a:r>
              <a:rPr lang="en-US" sz="2400" dirty="0">
                <a:latin typeface="Calibri" panose="020F0502020204030204" pitchFamily="34" charset="0"/>
                <a:cs typeface="Calibri" panose="020F0502020204030204" pitchFamily="34" charset="0"/>
              </a:rPr>
              <a:t>You are required to register a vessel in the Canadian Register of Vessels if:</a:t>
            </a:r>
          </a:p>
          <a:p>
            <a:pPr>
              <a:defRPr/>
            </a:pPr>
            <a:r>
              <a:rPr lang="en-US" sz="2400" dirty="0">
                <a:latin typeface="Calibri" panose="020F0502020204030204" pitchFamily="34" charset="0"/>
                <a:cs typeface="Calibri" panose="020F0502020204030204" pitchFamily="34" charset="0"/>
              </a:rPr>
              <a:t>15 GT or more and powered by engines totaling 7.5 kW (10 horsepower) or more</a:t>
            </a:r>
          </a:p>
          <a:p>
            <a:pPr>
              <a:defRPr/>
            </a:pPr>
            <a:r>
              <a:rPr lang="en-US" sz="2400" dirty="0">
                <a:latin typeface="Calibri" panose="020F0502020204030204" pitchFamily="34" charset="0"/>
                <a:cs typeface="Calibri" panose="020F0502020204030204" pitchFamily="34" charset="0"/>
              </a:rPr>
              <a:t>will have a marine mortgage</a:t>
            </a:r>
          </a:p>
          <a:p>
            <a:pPr>
              <a:defRPr/>
            </a:pPr>
            <a:r>
              <a:rPr lang="en-US" sz="2400" dirty="0">
                <a:latin typeface="Calibri" panose="020F0502020204030204" pitchFamily="34" charset="0"/>
                <a:cs typeface="Calibri" panose="020F0502020204030204" pitchFamily="34" charset="0"/>
              </a:rPr>
              <a:t>needs a reserved name</a:t>
            </a:r>
          </a:p>
          <a:p>
            <a:pPr>
              <a:defRPr/>
            </a:pPr>
            <a:r>
              <a:rPr lang="en-US" sz="2400" dirty="0">
                <a:latin typeface="Calibri" panose="020F0502020204030204" pitchFamily="34" charset="0"/>
                <a:cs typeface="Calibri" panose="020F0502020204030204" pitchFamily="34" charset="0"/>
              </a:rPr>
              <a:t>will travel outside of Canada</a:t>
            </a:r>
          </a:p>
          <a:p>
            <a:pPr>
              <a:defRPr/>
            </a:pPr>
            <a:endParaRPr lang="en-US" sz="2400" dirty="0">
              <a:latin typeface="Calibri" panose="020F0502020204030204" pitchFamily="34" charset="0"/>
              <a:cs typeface="Calibri" panose="020F0502020204030204" pitchFamily="34" charset="0"/>
            </a:endParaRPr>
          </a:p>
          <a:p>
            <a:pPr marL="0" indent="0">
              <a:buFont typeface="Arial" panose="020B0604020202020204" pitchFamily="34" charset="0"/>
              <a:buNone/>
              <a:defRPr/>
            </a:pPr>
            <a:r>
              <a:rPr lang="en-US" sz="2400" dirty="0">
                <a:latin typeface="Calibri" panose="020F0502020204030204" pitchFamily="34" charset="0"/>
                <a:cs typeface="Calibri" panose="020F0502020204030204" pitchFamily="34" charset="0"/>
              </a:rPr>
              <a:t>Valid for 5 years</a:t>
            </a:r>
          </a:p>
          <a:p>
            <a:pPr marL="0" indent="0">
              <a:buFont typeface="Arial" panose="020B0604020202020204" pitchFamily="34" charset="0"/>
              <a:buNone/>
              <a:defRPr/>
            </a:pPr>
            <a:r>
              <a:rPr lang="en-US" sz="2400" dirty="0">
                <a:highlight>
                  <a:srgbClr val="FFFF00"/>
                </a:highlight>
                <a:latin typeface="Calibri" panose="020F0502020204030204" pitchFamily="34" charset="0"/>
                <a:cs typeface="Calibri" panose="020F0502020204030204" pitchFamily="34" charset="0"/>
              </a:rPr>
              <a:t>Requires renewal application</a:t>
            </a:r>
          </a:p>
          <a:p>
            <a:pPr>
              <a:defRPr/>
            </a:pPr>
            <a:endParaRPr lang="en-US" sz="2400" b="1" dirty="0">
              <a:latin typeface="Calibri" panose="020F0502020204030204" pitchFamily="34" charset="0"/>
              <a:cs typeface="Calibri" panose="020F0502020204030204" pitchFamily="34" charset="0"/>
            </a:endParaRPr>
          </a:p>
          <a:p>
            <a:pPr marL="0" indent="0">
              <a:buFont typeface="Arial" panose="020B0604020202020204" pitchFamily="34" charset="0"/>
              <a:buNone/>
              <a:defRPr/>
            </a:pPr>
            <a:endParaRPr lang="en-US" sz="2400" b="1" dirty="0">
              <a:latin typeface="Calibri" panose="020F0502020204030204" pitchFamily="34" charset="0"/>
              <a:cs typeface="Calibri" panose="020F0502020204030204" pitchFamily="34" charset="0"/>
            </a:endParaRPr>
          </a:p>
          <a:p>
            <a:pPr marL="0" indent="0">
              <a:buFont typeface="Arial" panose="020B0604020202020204" pitchFamily="34" charset="0"/>
              <a:buNone/>
              <a:defRPr/>
            </a:pPr>
            <a:endParaRPr lang="en-US" sz="1600" dirty="0">
              <a:solidFill>
                <a:srgbClr val="333333"/>
              </a:solidFill>
              <a:latin typeface="Noto Sans" panose="020B0502040504020204" pitchFamily="34" charset="0"/>
            </a:endParaRPr>
          </a:p>
          <a:p>
            <a:pPr marL="0" indent="0">
              <a:buFont typeface="Arial" panose="020B0604020202020204" pitchFamily="34" charset="0"/>
              <a:buNone/>
              <a:defRPr/>
            </a:pPr>
            <a:endParaRPr lang="en-US" sz="1600" dirty="0">
              <a:solidFill>
                <a:srgbClr val="333333"/>
              </a:solidFill>
              <a:latin typeface="Noto Sans" panose="020B0502040504020204" pitchFamily="34" charset="0"/>
            </a:endParaRPr>
          </a:p>
          <a:p>
            <a:pPr marL="0" indent="0" fontAlgn="auto">
              <a:spcBef>
                <a:spcPts val="0"/>
              </a:spcBef>
              <a:spcAft>
                <a:spcPts val="0"/>
              </a:spcAft>
              <a:buFont typeface="Arial" panose="020B0604020202020204" pitchFamily="34" charset="0"/>
              <a:buNone/>
              <a:defRPr/>
            </a:pPr>
            <a:endParaRPr lang="en-CA" altLang="en-US" sz="2400" b="1" dirty="0">
              <a:latin typeface="Calibri" panose="020F0502020204030204" pitchFamily="34" charset="0"/>
              <a:cs typeface="Calibri" panose="020F0502020204030204" pitchFamily="34" charset="0"/>
            </a:endParaRPr>
          </a:p>
          <a:p>
            <a:pPr marL="0" indent="0" fontAlgn="auto">
              <a:spcBef>
                <a:spcPts val="0"/>
              </a:spcBef>
              <a:spcAft>
                <a:spcPts val="0"/>
              </a:spcAft>
              <a:buFont typeface="Arial" panose="020B0604020202020204" pitchFamily="34" charset="0"/>
              <a:buNone/>
              <a:defRPr/>
            </a:pPr>
            <a:endParaRPr lang="en-CA" altLang="en-US" sz="2400" dirty="0">
              <a:latin typeface="Calibri" panose="020F0502020204030204" pitchFamily="34" charset="0"/>
              <a:cs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1EF4A9AF-5D46-837E-81B7-9138491950C2}"/>
              </a:ext>
            </a:extLst>
          </p:cNvPr>
          <p:cNvSpPr txBox="1">
            <a:spLocks noChangeArrowheads="1"/>
          </p:cNvSpPr>
          <p:nvPr/>
        </p:nvSpPr>
        <p:spPr bwMode="auto">
          <a:xfrm>
            <a:off x="487363" y="674688"/>
            <a:ext cx="82296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buFontTx/>
              <a:buNone/>
            </a:pPr>
            <a:r>
              <a:rPr lang="en-US" altLang="en-US" b="1">
                <a:latin typeface="Helvetica" panose="020B0604020202020204" pitchFamily="34" charset="0"/>
                <a:cs typeface="Helvetica" panose="020B0604020202020204" pitchFamily="34" charset="0"/>
              </a:rPr>
              <a:t>Vessel Registration</a:t>
            </a:r>
            <a:endParaRPr lang="en-US" altLang="en-US" b="1"/>
          </a:p>
        </p:txBody>
      </p:sp>
      <p:sp>
        <p:nvSpPr>
          <p:cNvPr id="46083" name="Content Placeholder 2">
            <a:extLst>
              <a:ext uri="{FF2B5EF4-FFF2-40B4-BE49-F238E27FC236}">
                <a16:creationId xmlns:a16="http://schemas.microsoft.com/office/drawing/2014/main" id="{E536D1AC-3ED0-8FA1-873C-8E287B369EBD}"/>
              </a:ext>
            </a:extLst>
          </p:cNvPr>
          <p:cNvSpPr txBox="1">
            <a:spLocks noChangeArrowheads="1"/>
          </p:cNvSpPr>
          <p:nvPr/>
        </p:nvSpPr>
        <p:spPr bwMode="auto">
          <a:xfrm>
            <a:off x="487363" y="1398588"/>
            <a:ext cx="111252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buFont typeface="Arial" panose="020B0604020202020204" pitchFamily="34" charset="0"/>
              <a:buNone/>
            </a:pPr>
            <a:r>
              <a:rPr lang="en-CA" altLang="en-US" sz="2400" dirty="0">
                <a:latin typeface="Calibri" panose="020F0502020204030204" pitchFamily="34" charset="0"/>
                <a:cs typeface="Calibri" panose="020F0502020204030204" pitchFamily="34" charset="0"/>
              </a:rPr>
              <a:t>Small Commercial Registry of Vessels</a:t>
            </a:r>
          </a:p>
          <a:p>
            <a:pPr eaLnBrk="1" hangingPunct="1">
              <a:spcBef>
                <a:spcPct val="0"/>
              </a:spcBef>
              <a:buFont typeface="Arial" panose="020B0604020202020204" pitchFamily="34" charset="0"/>
              <a:buNone/>
            </a:pPr>
            <a:endParaRPr lang="en-CA" altLang="en-US" sz="2400" dirty="0">
              <a:latin typeface="Calibri" panose="020F0502020204030204" pitchFamily="34" charset="0"/>
              <a:cs typeface="Calibri" panose="020F0502020204030204" pitchFamily="34" charset="0"/>
            </a:endParaRPr>
          </a:p>
          <a:p>
            <a:pPr eaLnBrk="1" hangingPunct="1">
              <a:buFont typeface="Arial" panose="020B0604020202020204" pitchFamily="34" charset="0"/>
              <a:buNone/>
            </a:pPr>
            <a:r>
              <a:rPr lang="en-US" altLang="en-US" sz="2400" dirty="0">
                <a:latin typeface="Calibri" panose="020F0502020204030204" pitchFamily="34" charset="0"/>
                <a:cs typeface="Calibri" panose="020F0502020204030204" pitchFamily="34" charset="0"/>
              </a:rPr>
              <a:t>Applicable to vessels gross tonnage of 15 or less</a:t>
            </a:r>
          </a:p>
          <a:p>
            <a:pPr eaLnBrk="1" hangingPunct="1">
              <a:buFont typeface="Arial" panose="020B0604020202020204" pitchFamily="34" charset="0"/>
              <a:buNone/>
            </a:pPr>
            <a:r>
              <a:rPr lang="en-US" altLang="en-US" sz="2400" dirty="0">
                <a:latin typeface="Calibri" panose="020F0502020204030204" pitchFamily="34" charset="0"/>
                <a:cs typeface="Calibri" panose="020F0502020204030204" pitchFamily="34" charset="0"/>
              </a:rPr>
              <a:t>No unique name (ex. C12345NS)</a:t>
            </a:r>
          </a:p>
          <a:p>
            <a:pPr eaLnBrk="1" hangingPunct="1">
              <a:buFont typeface="Arial" panose="020B0604020202020204" pitchFamily="34" charset="0"/>
              <a:buNone/>
            </a:pPr>
            <a:r>
              <a:rPr lang="en-US" altLang="en-US" sz="2400" dirty="0">
                <a:latin typeface="Calibri" panose="020F0502020204030204" pitchFamily="34" charset="0"/>
                <a:cs typeface="Calibri" panose="020F0502020204030204" pitchFamily="34" charset="0"/>
              </a:rPr>
              <a:t>Valid for 5 years</a:t>
            </a:r>
          </a:p>
          <a:p>
            <a:pPr eaLnBrk="1" hangingPunct="1">
              <a:buFont typeface="Arial" panose="020B0604020202020204" pitchFamily="34" charset="0"/>
              <a:buNone/>
            </a:pPr>
            <a:r>
              <a:rPr lang="en-US" altLang="en-US" sz="2400" dirty="0">
                <a:highlight>
                  <a:srgbClr val="FFFF00"/>
                </a:highlight>
                <a:latin typeface="Calibri" panose="020F0502020204030204" pitchFamily="34" charset="0"/>
                <a:cs typeface="Calibri" panose="020F0502020204030204" pitchFamily="34" charset="0"/>
              </a:rPr>
              <a:t>Requires Renewal Application</a:t>
            </a:r>
          </a:p>
          <a:p>
            <a:pPr eaLnBrk="1" hangingPunct="1">
              <a:buFont typeface="Arial" panose="020B0604020202020204" pitchFamily="34" charset="0"/>
              <a:buNone/>
            </a:pPr>
            <a:endParaRPr lang="en-US" altLang="en-US" sz="2400" b="1" dirty="0">
              <a:latin typeface="Calibri" panose="020F0502020204030204" pitchFamily="34" charset="0"/>
              <a:cs typeface="Calibri" panose="020F0502020204030204" pitchFamily="34" charset="0"/>
            </a:endParaRPr>
          </a:p>
          <a:p>
            <a:pPr eaLnBrk="1" hangingPunct="1">
              <a:buFont typeface="Arial" panose="020B0604020202020204" pitchFamily="34" charset="0"/>
              <a:buNone/>
            </a:pPr>
            <a:endParaRPr lang="en-US" altLang="en-US" sz="2400" b="1" dirty="0">
              <a:latin typeface="Calibri" panose="020F0502020204030204" pitchFamily="34" charset="0"/>
              <a:cs typeface="Calibri" panose="020F0502020204030204" pitchFamily="34" charset="0"/>
            </a:endParaRPr>
          </a:p>
          <a:p>
            <a:pPr eaLnBrk="1" hangingPunct="1">
              <a:buFont typeface="Arial" panose="020B0604020202020204" pitchFamily="34" charset="0"/>
              <a:buNone/>
            </a:pPr>
            <a:endParaRPr lang="en-US" altLang="en-US" sz="1600" dirty="0">
              <a:solidFill>
                <a:srgbClr val="333333"/>
              </a:solidFill>
              <a:latin typeface="Noto Sans" panose="020B0502040504020204" pitchFamily="34" charset="0"/>
            </a:endParaRPr>
          </a:p>
          <a:p>
            <a:pPr eaLnBrk="1" hangingPunct="1">
              <a:buFont typeface="Arial" panose="020B0604020202020204" pitchFamily="34" charset="0"/>
              <a:buNone/>
            </a:pPr>
            <a:endParaRPr lang="en-US" altLang="en-US" sz="1600" dirty="0">
              <a:solidFill>
                <a:srgbClr val="333333"/>
              </a:solidFill>
              <a:latin typeface="Noto Sans" panose="020B0502040504020204" pitchFamily="34" charset="0"/>
            </a:endParaRPr>
          </a:p>
          <a:p>
            <a:pPr eaLnBrk="1" hangingPunct="1">
              <a:spcBef>
                <a:spcPct val="0"/>
              </a:spcBef>
              <a:buFont typeface="Arial" panose="020B0604020202020204" pitchFamily="34" charset="0"/>
              <a:buNone/>
            </a:pPr>
            <a:endParaRPr lang="en-CA" altLang="en-US" sz="2400" b="1" dirty="0">
              <a:latin typeface="Calibri" panose="020F0502020204030204" pitchFamily="34" charset="0"/>
              <a:cs typeface="Calibri" panose="020F0502020204030204" pitchFamily="34" charset="0"/>
            </a:endParaRPr>
          </a:p>
          <a:p>
            <a:pPr eaLnBrk="1" hangingPunct="1">
              <a:spcBef>
                <a:spcPct val="0"/>
              </a:spcBef>
              <a:buFont typeface="Arial" panose="020B0604020202020204" pitchFamily="34" charset="0"/>
              <a:buNone/>
            </a:pPr>
            <a:endParaRPr lang="en-CA" altLang="en-US" sz="2400" dirty="0">
              <a:latin typeface="Calibri" panose="020F0502020204030204" pitchFamily="34" charset="0"/>
              <a:cs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211543ED-4DDC-1B2D-950F-83519FDBA8EB}"/>
              </a:ext>
            </a:extLst>
          </p:cNvPr>
          <p:cNvSpPr txBox="1">
            <a:spLocks noChangeArrowheads="1"/>
          </p:cNvSpPr>
          <p:nvPr/>
        </p:nvSpPr>
        <p:spPr bwMode="auto">
          <a:xfrm>
            <a:off x="496888" y="334963"/>
            <a:ext cx="82296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buFontTx/>
              <a:buNone/>
            </a:pPr>
            <a:r>
              <a:rPr lang="en-US" altLang="en-US" b="1">
                <a:latin typeface="Helvetica" panose="020B0604020202020204" pitchFamily="34" charset="0"/>
                <a:cs typeface="Helvetica" panose="020B0604020202020204" pitchFamily="34" charset="0"/>
              </a:rPr>
              <a:t>Compliance &amp; Enforcement</a:t>
            </a:r>
            <a:endParaRPr lang="en-US" altLang="en-US" b="1"/>
          </a:p>
        </p:txBody>
      </p:sp>
      <p:sp>
        <p:nvSpPr>
          <p:cNvPr id="25604" name="Content Placeholder 2">
            <a:extLst>
              <a:ext uri="{FF2B5EF4-FFF2-40B4-BE49-F238E27FC236}">
                <a16:creationId xmlns:a16="http://schemas.microsoft.com/office/drawing/2014/main" id="{881B960F-07E0-ECDE-E7CF-7C7964B352CD}"/>
              </a:ext>
            </a:extLst>
          </p:cNvPr>
          <p:cNvSpPr txBox="1">
            <a:spLocks noChangeArrowheads="1"/>
          </p:cNvSpPr>
          <p:nvPr/>
        </p:nvSpPr>
        <p:spPr bwMode="auto">
          <a:xfrm>
            <a:off x="496888" y="874713"/>
            <a:ext cx="11198225" cy="5397500"/>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indent="0">
              <a:spcBef>
                <a:spcPts val="0"/>
              </a:spcBef>
              <a:buFont typeface="Arial" panose="020B0604020202020204" pitchFamily="34" charset="0"/>
              <a:buNone/>
              <a:defRPr/>
            </a:pPr>
            <a:r>
              <a:rPr lang="en-US" sz="2400" dirty="0">
                <a:latin typeface="Calibri" panose="020F0502020204030204" pitchFamily="34" charset="0"/>
                <a:cs typeface="Calibri" panose="020F0502020204030204" pitchFamily="34" charset="0"/>
              </a:rPr>
              <a:t>TCMSS works directly with vessel owners to bring vessels to compliance, sometimes through enforcement.</a:t>
            </a:r>
          </a:p>
          <a:p>
            <a:pPr>
              <a:spcBef>
                <a:spcPts val="0"/>
              </a:spcBef>
              <a:defRPr/>
            </a:pPr>
            <a:endParaRPr lang="en-US" sz="2400" dirty="0">
              <a:latin typeface="Calibri" panose="020F0502020204030204" pitchFamily="34" charset="0"/>
              <a:cs typeface="Calibri" panose="020F0502020204030204" pitchFamily="34" charset="0"/>
            </a:endParaRPr>
          </a:p>
          <a:p>
            <a:pPr marL="0" indent="0">
              <a:spcBef>
                <a:spcPts val="0"/>
              </a:spcBef>
              <a:buFont typeface="Arial" panose="020B0604020202020204" pitchFamily="34" charset="0"/>
              <a:buNone/>
              <a:defRPr/>
            </a:pPr>
            <a:r>
              <a:rPr lang="en-US" sz="2400" dirty="0">
                <a:latin typeface="Calibri" panose="020F0502020204030204" pitchFamily="34" charset="0"/>
                <a:cs typeface="Calibri" panose="020F0502020204030204" pitchFamily="34" charset="0"/>
              </a:rPr>
              <a:t>TC takes a measured approach to enforcement. We begin with verbal and written guidance for regulator non-compliance and moves to formal deficiency notices with due dates to rectify deficiencies.</a:t>
            </a:r>
          </a:p>
          <a:p>
            <a:pPr>
              <a:spcBef>
                <a:spcPts val="0"/>
              </a:spcBef>
              <a:defRPr/>
            </a:pPr>
            <a:endParaRPr lang="en-US" sz="2400" dirty="0">
              <a:latin typeface="Calibri" panose="020F0502020204030204" pitchFamily="34" charset="0"/>
              <a:cs typeface="Calibri" panose="020F0502020204030204" pitchFamily="34" charset="0"/>
            </a:endParaRPr>
          </a:p>
          <a:p>
            <a:pPr marL="0" indent="0">
              <a:spcBef>
                <a:spcPts val="0"/>
              </a:spcBef>
              <a:buFont typeface="Arial" panose="020B0604020202020204" pitchFamily="34" charset="0"/>
              <a:buNone/>
              <a:defRPr/>
            </a:pPr>
            <a:r>
              <a:rPr lang="en-US" sz="2400" dirty="0">
                <a:latin typeface="Calibri" panose="020F0502020204030204" pitchFamily="34" charset="0"/>
                <a:cs typeface="Calibri" panose="020F0502020204030204" pitchFamily="34" charset="0"/>
              </a:rPr>
              <a:t>Occasionally, for safety reasons, non-compliant vessels may not be allowed to sail until the deficiencies are corrected and meet all applicable regulations.</a:t>
            </a:r>
          </a:p>
          <a:p>
            <a:pPr>
              <a:spcBef>
                <a:spcPts val="0"/>
              </a:spcBef>
              <a:defRPr/>
            </a:pPr>
            <a:endParaRPr lang="en-US" sz="2400" dirty="0">
              <a:latin typeface="Calibri" panose="020F0502020204030204" pitchFamily="34" charset="0"/>
              <a:cs typeface="Calibri" panose="020F0502020204030204" pitchFamily="34" charset="0"/>
            </a:endParaRPr>
          </a:p>
          <a:p>
            <a:pPr marL="0" indent="0">
              <a:buFont typeface="Arial" panose="020B0604020202020204" pitchFamily="34" charset="0"/>
              <a:buNone/>
              <a:defRPr/>
            </a:pPr>
            <a:r>
              <a:rPr lang="en-US" sz="2400" dirty="0">
                <a:latin typeface="Calibri" panose="020F0502020204030204" pitchFamily="34" charset="0"/>
                <a:cs typeface="Calibri" panose="020F0502020204030204" pitchFamily="34" charset="0"/>
              </a:rPr>
              <a:t>TC requirements may get updated at any time. TC encourages vessel owners to consult with TC when considering or undertaking modifications to a vessel to ensure their safety and compliance with regulations</a:t>
            </a:r>
          </a:p>
          <a:p>
            <a:pPr marL="0" indent="0">
              <a:spcBef>
                <a:spcPts val="0"/>
              </a:spcBef>
              <a:buFont typeface="Arial" panose="020B0604020202020204" pitchFamily="34" charset="0"/>
              <a:buNone/>
              <a:defRPr/>
            </a:pPr>
            <a:endParaRPr lang="en-US" sz="2400" dirty="0">
              <a:latin typeface="Calibri" panose="020F0502020204030204" pitchFamily="34" charset="0"/>
              <a:cs typeface="Calibri" panose="020F0502020204030204" pitchFamily="34" charset="0"/>
            </a:endParaRPr>
          </a:p>
          <a:p>
            <a:pPr marL="0" indent="0">
              <a:spcBef>
                <a:spcPts val="0"/>
              </a:spcBef>
              <a:buFont typeface="Arial" panose="020B0604020202020204" pitchFamily="34" charset="0"/>
              <a:buNone/>
              <a:defRPr/>
            </a:pPr>
            <a:r>
              <a:rPr lang="en-US" sz="2400" dirty="0">
                <a:latin typeface="Calibri" panose="020F0502020204030204" pitchFamily="34" charset="0"/>
                <a:cs typeface="Calibri" panose="020F0502020204030204" pitchFamily="34" charset="0"/>
              </a:rPr>
              <a:t>The enforcement action of issuing an administrative monetary penalty is the final recourse.</a:t>
            </a:r>
          </a:p>
          <a:p>
            <a:pPr marL="0" lvl="1" eaLnBrk="1" hangingPunct="1">
              <a:buFont typeface="Arial" panose="020B0604020202020204" pitchFamily="34" charset="0"/>
              <a:buNone/>
              <a:defRPr/>
            </a:pPr>
            <a:endParaRPr lang="en-CA" alt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65409-1ADF-F67E-8EA0-D687588B06F1}"/>
            </a:ext>
          </a:extLst>
        </p:cNvPr>
        <p:cNvGrpSpPr/>
        <p:nvPr/>
      </p:nvGrpSpPr>
      <p:grpSpPr>
        <a:xfrm>
          <a:off x="0" y="0"/>
          <a:ext cx="0" cy="0"/>
          <a:chOff x="0" y="0"/>
          <a:chExt cx="0" cy="0"/>
        </a:xfrm>
      </p:grpSpPr>
      <p:sp>
        <p:nvSpPr>
          <p:cNvPr id="27650" name="Title 1">
            <a:extLst>
              <a:ext uri="{FF2B5EF4-FFF2-40B4-BE49-F238E27FC236}">
                <a16:creationId xmlns:a16="http://schemas.microsoft.com/office/drawing/2014/main" id="{DFC13B72-6075-E81A-8B25-9F7E1774A947}"/>
              </a:ext>
            </a:extLst>
          </p:cNvPr>
          <p:cNvSpPr txBox="1">
            <a:spLocks noChangeArrowheads="1"/>
          </p:cNvSpPr>
          <p:nvPr/>
        </p:nvSpPr>
        <p:spPr bwMode="auto">
          <a:xfrm>
            <a:off x="496888" y="573087"/>
            <a:ext cx="82296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buFontTx/>
              <a:buNone/>
            </a:pPr>
            <a:r>
              <a:rPr lang="en-US" altLang="en-US" b="1" dirty="0">
                <a:latin typeface="Helvetica" panose="020B0604020202020204" pitchFamily="34" charset="0"/>
                <a:cs typeface="Helvetica" panose="020B0604020202020204" pitchFamily="34" charset="0"/>
              </a:rPr>
              <a:t>Other Points of Interest … </a:t>
            </a:r>
            <a:endParaRPr lang="en-US" altLang="en-US" b="1" dirty="0"/>
          </a:p>
        </p:txBody>
      </p:sp>
      <p:sp>
        <p:nvSpPr>
          <p:cNvPr id="27651" name="Content Placeholder 2">
            <a:extLst>
              <a:ext uri="{FF2B5EF4-FFF2-40B4-BE49-F238E27FC236}">
                <a16:creationId xmlns:a16="http://schemas.microsoft.com/office/drawing/2014/main" id="{9F4CA61A-909F-9E38-DC84-E5968C8478B8}"/>
              </a:ext>
            </a:extLst>
          </p:cNvPr>
          <p:cNvSpPr txBox="1">
            <a:spLocks noChangeArrowheads="1"/>
          </p:cNvSpPr>
          <p:nvPr/>
        </p:nvSpPr>
        <p:spPr bwMode="auto">
          <a:xfrm>
            <a:off x="496888" y="1112838"/>
            <a:ext cx="11198225" cy="517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lvl="1" eaLnBrk="1" hangingPunct="1">
              <a:buFont typeface="Arial" panose="020B0604020202020204" pitchFamily="34" charset="0"/>
              <a:buNone/>
            </a:pPr>
            <a:r>
              <a:rPr lang="en-CA" altLang="en-US" u="sng" dirty="0">
                <a:latin typeface="Calibri" panose="020F0502020204030204" pitchFamily="34" charset="0"/>
                <a:cs typeface="Calibri" panose="020F0502020204030204" pitchFamily="34" charset="0"/>
              </a:rPr>
              <a:t>Assigned Formal Tonnage (AFT)</a:t>
            </a:r>
          </a:p>
          <a:p>
            <a:pPr marL="342900" lvl="1" indent="-342900" eaLnBrk="1" hangingPunct="1"/>
            <a:r>
              <a:rPr lang="en-CA" altLang="en-US" dirty="0">
                <a:latin typeface="Calibri" panose="020F0502020204030204" pitchFamily="34" charset="0"/>
                <a:cs typeface="Calibri" panose="020F0502020204030204" pitchFamily="34" charset="0"/>
              </a:rPr>
              <a:t>Being phased out and ends on July 1</a:t>
            </a:r>
            <a:r>
              <a:rPr lang="en-CA" altLang="en-US" baseline="30000" dirty="0">
                <a:latin typeface="Calibri" panose="020F0502020204030204" pitchFamily="34" charset="0"/>
                <a:cs typeface="Calibri" panose="020F0502020204030204" pitchFamily="34" charset="0"/>
              </a:rPr>
              <a:t>st</a:t>
            </a:r>
            <a:r>
              <a:rPr lang="en-CA" altLang="en-US" dirty="0">
                <a:latin typeface="Calibri" panose="020F0502020204030204" pitchFamily="34" charset="0"/>
                <a:cs typeface="Calibri" panose="020F0502020204030204" pitchFamily="34" charset="0"/>
              </a:rPr>
              <a:t>, 2026 (ref: SSB 15/2023)</a:t>
            </a:r>
          </a:p>
          <a:p>
            <a:pPr marL="0" lvl="1" eaLnBrk="1" hangingPunct="1">
              <a:buNone/>
            </a:pPr>
            <a:endParaRPr lang="en-US" sz="1400" dirty="0">
              <a:latin typeface="Calibri" panose="020F0502020204030204" pitchFamily="34" charset="0"/>
              <a:cs typeface="Calibri" panose="020F0502020204030204" pitchFamily="34" charset="0"/>
            </a:endParaRPr>
          </a:p>
          <a:p>
            <a:pPr marL="342900" lvl="1" indent="-342900" eaLnBrk="1" hangingPunct="1"/>
            <a:r>
              <a:rPr lang="en-US" dirty="0">
                <a:latin typeface="Calibri" panose="020F0502020204030204" pitchFamily="34" charset="0"/>
                <a:cs typeface="Calibri" panose="020F0502020204030204" pitchFamily="34" charset="0"/>
              </a:rPr>
              <a:t>Results don’t accurately reflect a vessel’s size.</a:t>
            </a:r>
          </a:p>
          <a:p>
            <a:pPr marL="342900" lvl="1" indent="-342900" eaLnBrk="1" hangingPunct="1"/>
            <a:endParaRPr lang="en-US" sz="1400" dirty="0">
              <a:latin typeface="Calibri" panose="020F0502020204030204" pitchFamily="34" charset="0"/>
              <a:cs typeface="Calibri" panose="020F0502020204030204" pitchFamily="34" charset="0"/>
            </a:endParaRPr>
          </a:p>
          <a:p>
            <a:pPr marL="342900" lvl="1" indent="-342900" eaLnBrk="1" hangingPunct="1"/>
            <a:r>
              <a:rPr lang="en-US" dirty="0">
                <a:latin typeface="Calibri" panose="020F0502020204030204" pitchFamily="34" charset="0"/>
                <a:cs typeface="Calibri" panose="020F0502020204030204" pitchFamily="34" charset="0"/>
              </a:rPr>
              <a:t>Vessels that register before July 1, 2026, and use the AFT can keep their tonnage.</a:t>
            </a:r>
          </a:p>
          <a:p>
            <a:pPr marL="342900" lvl="1" indent="-342900" eaLnBrk="1" hangingPunct="1"/>
            <a:endParaRPr lang="en-US" sz="1400" dirty="0">
              <a:latin typeface="Calibri" panose="020F0502020204030204" pitchFamily="34" charset="0"/>
              <a:cs typeface="Calibri" panose="020F0502020204030204" pitchFamily="34" charset="0"/>
            </a:endParaRPr>
          </a:p>
          <a:p>
            <a:pPr marL="342900" lvl="1" indent="-342900" eaLnBrk="1" hangingPunct="1"/>
            <a:r>
              <a:rPr lang="en-US" dirty="0">
                <a:latin typeface="Calibri" panose="020F0502020204030204" pitchFamily="34" charset="0"/>
                <a:cs typeface="Calibri" panose="020F0502020204030204" pitchFamily="34" charset="0"/>
              </a:rPr>
              <a:t>If the vessel is modified that changes its tonnage by more than 5% after July 1, 2026, then another method of GT determination must be used.</a:t>
            </a:r>
          </a:p>
          <a:p>
            <a:pPr marL="342900" lvl="1" indent="-342900" eaLnBrk="1" hangingPunct="1"/>
            <a:endParaRPr lang="en-US" sz="1400" dirty="0">
              <a:latin typeface="Calibri" panose="020F0502020204030204" pitchFamily="34" charset="0"/>
              <a:cs typeface="Calibri" panose="020F0502020204030204" pitchFamily="34" charset="0"/>
            </a:endParaRPr>
          </a:p>
          <a:p>
            <a:pPr marL="342900" lvl="1" indent="-342900" eaLnBrk="1" hangingPunct="1"/>
            <a:r>
              <a:rPr lang="en-US" dirty="0">
                <a:latin typeface="Calibri" panose="020F0502020204030204" pitchFamily="34" charset="0"/>
                <a:cs typeface="Calibri" panose="020F0502020204030204" pitchFamily="34" charset="0"/>
              </a:rPr>
              <a:t>Simplified Method of Tonnage Measurement</a:t>
            </a:r>
          </a:p>
          <a:p>
            <a:pPr marL="342900" lvl="1" indent="-342900" eaLnBrk="1" hangingPunct="1"/>
            <a:endParaRPr lang="en-US" sz="1400" dirty="0">
              <a:latin typeface="Calibri" panose="020F0502020204030204" pitchFamily="34" charset="0"/>
              <a:cs typeface="Calibri" panose="020F0502020204030204" pitchFamily="34" charset="0"/>
            </a:endParaRPr>
          </a:p>
          <a:p>
            <a:pPr marL="342900" lvl="1" indent="-342900" eaLnBrk="1" hangingPunct="1"/>
            <a:r>
              <a:rPr lang="en-US" dirty="0">
                <a:latin typeface="Calibri" panose="020F0502020204030204" pitchFamily="34" charset="0"/>
                <a:cs typeface="Calibri" panose="020F0502020204030204" pitchFamily="34" charset="0"/>
              </a:rPr>
              <a:t>Tonnage Measurer.</a:t>
            </a:r>
          </a:p>
          <a:p>
            <a:pPr marL="0" lvl="1" eaLnBrk="1" hangingPunct="1">
              <a:buFont typeface="Arial" panose="020B0604020202020204" pitchFamily="34" charset="0"/>
              <a:buNone/>
            </a:pPr>
            <a:endParaRPr lang="en-CA" altLang="en-US" dirty="0">
              <a:latin typeface="Calibri" panose="020F0502020204030204" pitchFamily="34" charset="0"/>
              <a:cs typeface="Calibri" panose="020F0502020204030204" pitchFamily="34" charset="0"/>
            </a:endParaRPr>
          </a:p>
          <a:p>
            <a:pPr marL="0" lvl="1" eaLnBrk="1" hangingPunct="1">
              <a:buFont typeface="Arial" panose="020B0604020202020204" pitchFamily="34" charset="0"/>
              <a:buNone/>
            </a:pPr>
            <a:endParaRPr lang="en-CA" altLang="en-US" dirty="0">
              <a:latin typeface="Calibri" panose="020F0502020204030204" pitchFamily="34" charset="0"/>
              <a:cs typeface="Calibri" panose="020F0502020204030204" pitchFamily="34" charset="0"/>
            </a:endParaRPr>
          </a:p>
          <a:p>
            <a:pPr marL="0" lvl="1" eaLnBrk="1" hangingPunct="1">
              <a:buFont typeface="Arial" panose="020B0604020202020204" pitchFamily="34" charset="0"/>
              <a:buNone/>
            </a:pPr>
            <a:endParaRPr lang="en-CA"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9641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0B408ED8-F2EE-B94F-B5D8-1F80874C52BB}"/>
              </a:ext>
            </a:extLst>
          </p:cNvPr>
          <p:cNvSpPr txBox="1">
            <a:spLocks noChangeArrowheads="1"/>
          </p:cNvSpPr>
          <p:nvPr/>
        </p:nvSpPr>
        <p:spPr bwMode="auto">
          <a:xfrm>
            <a:off x="496888" y="573087"/>
            <a:ext cx="82296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buFontTx/>
              <a:buNone/>
            </a:pPr>
            <a:r>
              <a:rPr lang="en-US" altLang="en-US" b="1" dirty="0">
                <a:latin typeface="Helvetica" panose="020B0604020202020204" pitchFamily="34" charset="0"/>
                <a:cs typeface="Helvetica" panose="020B0604020202020204" pitchFamily="34" charset="0"/>
              </a:rPr>
              <a:t>Other Points of Interest … </a:t>
            </a:r>
            <a:endParaRPr lang="en-US" altLang="en-US" b="1" dirty="0"/>
          </a:p>
        </p:txBody>
      </p:sp>
      <p:sp>
        <p:nvSpPr>
          <p:cNvPr id="27651" name="Content Placeholder 2">
            <a:extLst>
              <a:ext uri="{FF2B5EF4-FFF2-40B4-BE49-F238E27FC236}">
                <a16:creationId xmlns:a16="http://schemas.microsoft.com/office/drawing/2014/main" id="{D3C62AFC-D281-E7AB-C412-87655A9C77E9}"/>
              </a:ext>
            </a:extLst>
          </p:cNvPr>
          <p:cNvSpPr txBox="1">
            <a:spLocks noChangeArrowheads="1"/>
          </p:cNvSpPr>
          <p:nvPr/>
        </p:nvSpPr>
        <p:spPr bwMode="auto">
          <a:xfrm>
            <a:off x="496888" y="1112838"/>
            <a:ext cx="11198225" cy="517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lvl="1" eaLnBrk="1" hangingPunct="1">
              <a:buFont typeface="Arial" panose="020B0604020202020204" pitchFamily="34" charset="0"/>
              <a:buNone/>
            </a:pPr>
            <a:r>
              <a:rPr lang="en-CA" altLang="en-US" u="sng" dirty="0">
                <a:latin typeface="Calibri" panose="020F0502020204030204" pitchFamily="34" charset="0"/>
                <a:cs typeface="Calibri" panose="020F0502020204030204" pitchFamily="34" charset="0"/>
              </a:rPr>
              <a:t>How to measure Hull Length</a:t>
            </a:r>
          </a:p>
          <a:p>
            <a:pPr marL="0" indent="0" algn="l">
              <a:spcBef>
                <a:spcPts val="0"/>
              </a:spcBef>
              <a:buNone/>
            </a:pPr>
            <a:r>
              <a:rPr lang="en-US" sz="2400" b="0" i="0" dirty="0">
                <a:solidFill>
                  <a:srgbClr val="333333"/>
                </a:solidFill>
                <a:effectLst/>
                <a:latin typeface="Calibri" panose="020F0502020204030204" pitchFamily="34" charset="0"/>
                <a:cs typeface="Calibri" panose="020F0502020204030204" pitchFamily="34" charset="0"/>
              </a:rPr>
              <a:t>The measurement must be taken between two vertical planes: one at the foremost part of the hull and the other through the aftermost part of the hull. Hull length includes all structural and integral parts of the vessel, such as bulwarks and hull / deck extensions.</a:t>
            </a:r>
          </a:p>
          <a:p>
            <a:pPr marL="0" indent="0" algn="l">
              <a:spcBef>
                <a:spcPts val="0"/>
              </a:spcBef>
              <a:buNone/>
            </a:pPr>
            <a:endParaRPr lang="en-US" sz="2400" b="0" i="0" dirty="0">
              <a:solidFill>
                <a:srgbClr val="333333"/>
              </a:solidFill>
              <a:effectLst/>
              <a:latin typeface="Calibri" panose="020F0502020204030204" pitchFamily="34" charset="0"/>
              <a:cs typeface="Calibri" panose="020F0502020204030204" pitchFamily="34" charset="0"/>
            </a:endParaRPr>
          </a:p>
          <a:p>
            <a:pPr marL="0" indent="0" algn="l">
              <a:spcBef>
                <a:spcPts val="0"/>
              </a:spcBef>
              <a:buNone/>
            </a:pPr>
            <a:r>
              <a:rPr lang="en-US" sz="2400" b="0" i="0" dirty="0">
                <a:solidFill>
                  <a:srgbClr val="333333"/>
                </a:solidFill>
                <a:effectLst/>
                <a:latin typeface="Calibri" panose="020F0502020204030204" pitchFamily="34" charset="0"/>
                <a:cs typeface="Calibri" panose="020F0502020204030204" pitchFamily="34" charset="0"/>
              </a:rPr>
              <a:t>Any extension or component that is integrally formed, molded or welded to the vessel is considered part of the hull shell and is included in the length, even if it doesn’t add to buoyancy. This includes:</a:t>
            </a:r>
          </a:p>
          <a:p>
            <a:pPr algn="l">
              <a:spcBef>
                <a:spcPts val="0"/>
              </a:spcBef>
              <a:buFont typeface="Arial" panose="020B0604020202020204" pitchFamily="34" charset="0"/>
              <a:buChar char="•"/>
            </a:pPr>
            <a:r>
              <a:rPr lang="en-US" sz="2400" b="0" i="0" dirty="0">
                <a:solidFill>
                  <a:srgbClr val="333333"/>
                </a:solidFill>
                <a:effectLst/>
                <a:latin typeface="Calibri" panose="020F0502020204030204" pitchFamily="34" charset="0"/>
                <a:cs typeface="Calibri" panose="020F0502020204030204" pitchFamily="34" charset="0"/>
              </a:rPr>
              <a:t>Bulbous Bow</a:t>
            </a:r>
          </a:p>
          <a:p>
            <a:pPr algn="l">
              <a:spcBef>
                <a:spcPts val="0"/>
              </a:spcBef>
              <a:buFont typeface="Arial" panose="020B0604020202020204" pitchFamily="34" charset="0"/>
              <a:buChar char="•"/>
            </a:pPr>
            <a:r>
              <a:rPr lang="en-US" sz="2400" b="0" i="0" dirty="0">
                <a:solidFill>
                  <a:srgbClr val="333333"/>
                </a:solidFill>
                <a:effectLst/>
                <a:latin typeface="Calibri" panose="020F0502020204030204" pitchFamily="34" charset="0"/>
                <a:cs typeface="Calibri" panose="020F0502020204030204" pitchFamily="34" charset="0"/>
              </a:rPr>
              <a:t>Deck Extension</a:t>
            </a:r>
          </a:p>
          <a:p>
            <a:pPr algn="l">
              <a:spcBef>
                <a:spcPts val="0"/>
              </a:spcBef>
              <a:buFont typeface="Arial" panose="020B0604020202020204" pitchFamily="34" charset="0"/>
              <a:buChar char="•"/>
            </a:pPr>
            <a:r>
              <a:rPr lang="en-US" sz="2400" b="0" i="0" dirty="0">
                <a:solidFill>
                  <a:srgbClr val="333333"/>
                </a:solidFill>
                <a:effectLst/>
                <a:latin typeface="Calibri" panose="020F0502020204030204" pitchFamily="34" charset="0"/>
                <a:cs typeface="Calibri" panose="020F0502020204030204" pitchFamily="34" charset="0"/>
              </a:rPr>
              <a:t>Anchor Roller</a:t>
            </a:r>
          </a:p>
          <a:p>
            <a:pPr marL="0" indent="0">
              <a:spcBef>
                <a:spcPts val="0"/>
              </a:spcBef>
              <a:buNone/>
            </a:pPr>
            <a:endParaRPr lang="en-US" sz="2400" dirty="0">
              <a:solidFill>
                <a:srgbClr val="333333"/>
              </a:solidFill>
              <a:latin typeface="Calibri" panose="020F0502020204030204" pitchFamily="34" charset="0"/>
              <a:cs typeface="Calibri" panose="020F0502020204030204" pitchFamily="34" charset="0"/>
            </a:endParaRPr>
          </a:p>
          <a:p>
            <a:pPr marL="0" indent="0">
              <a:spcBef>
                <a:spcPts val="0"/>
              </a:spcBef>
              <a:buNone/>
            </a:pPr>
            <a:r>
              <a:rPr lang="en-US" sz="2400" dirty="0">
                <a:solidFill>
                  <a:srgbClr val="333333"/>
                </a:solidFill>
                <a:latin typeface="Calibri" panose="020F0502020204030204" pitchFamily="34" charset="0"/>
                <a:cs typeface="Calibri" panose="020F0502020204030204" pitchFamily="34" charset="0"/>
              </a:rPr>
              <a:t>Integrally formed means: "connected to make up a single complete piece or unit and is incapable of being easily dismantled without destroying the integrity of the piece or unit"</a:t>
            </a:r>
          </a:p>
          <a:p>
            <a:pPr marL="0" lvl="1" eaLnBrk="1" hangingPunct="1">
              <a:spcBef>
                <a:spcPts val="0"/>
              </a:spcBef>
              <a:buFont typeface="Arial" panose="020B0604020202020204" pitchFamily="34" charset="0"/>
              <a:buNone/>
            </a:pPr>
            <a:endParaRPr lang="en-CA" altLang="en-US" dirty="0">
              <a:latin typeface="Calibri" panose="020F0502020204030204" pitchFamily="34" charset="0"/>
              <a:cs typeface="Calibri" panose="020F0502020204030204" pitchFamily="34" charset="0"/>
            </a:endParaRPr>
          </a:p>
          <a:p>
            <a:pPr marL="0" lvl="1" eaLnBrk="1" hangingPunct="1">
              <a:buFont typeface="Arial" panose="020B0604020202020204" pitchFamily="34" charset="0"/>
              <a:buNone/>
            </a:pPr>
            <a:endParaRPr lang="en-CA"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4740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A3E1C00D-1D2D-5210-DE76-B9CF2AF9AE3B}"/>
              </a:ext>
            </a:extLst>
          </p:cNvPr>
          <p:cNvSpPr txBox="1">
            <a:spLocks noChangeArrowheads="1"/>
          </p:cNvSpPr>
          <p:nvPr/>
        </p:nvSpPr>
        <p:spPr bwMode="auto">
          <a:xfrm>
            <a:off x="498475" y="400050"/>
            <a:ext cx="8229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buFontTx/>
              <a:buNone/>
            </a:pPr>
            <a:r>
              <a:rPr lang="en-US" altLang="en-US" b="1">
                <a:latin typeface="Helvetica" panose="020B0604020202020204" pitchFamily="34" charset="0"/>
                <a:cs typeface="Helvetica" panose="020B0604020202020204" pitchFamily="34" charset="0"/>
              </a:rPr>
              <a:t>Next Steps</a:t>
            </a:r>
            <a:endParaRPr lang="en-US" altLang="en-US" b="1"/>
          </a:p>
        </p:txBody>
      </p:sp>
      <p:sp>
        <p:nvSpPr>
          <p:cNvPr id="4" name="Content Placeholder 2">
            <a:extLst>
              <a:ext uri="{FF2B5EF4-FFF2-40B4-BE49-F238E27FC236}">
                <a16:creationId xmlns:a16="http://schemas.microsoft.com/office/drawing/2014/main" id="{0B669F6E-E5FA-BC80-C7E7-9DDF5B0FA619}"/>
              </a:ext>
            </a:extLst>
          </p:cNvPr>
          <p:cNvSpPr txBox="1">
            <a:spLocks/>
          </p:cNvSpPr>
          <p:nvPr/>
        </p:nvSpPr>
        <p:spPr>
          <a:xfrm>
            <a:off x="498475" y="1125538"/>
            <a:ext cx="11195050" cy="53800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auto">
              <a:spcAft>
                <a:spcPts val="0"/>
              </a:spcAft>
              <a:buFont typeface="Arial" panose="020B0604020202020204" pitchFamily="34" charset="0"/>
              <a:buNone/>
              <a:defRPr/>
            </a:pPr>
            <a:r>
              <a:rPr lang="en-CA" altLang="en-US" dirty="0">
                <a:latin typeface="Calibri" panose="020F0502020204030204" pitchFamily="34" charset="0"/>
                <a:cs typeface="Calibri" panose="020F0502020204030204" pitchFamily="34" charset="0"/>
              </a:rPr>
              <a:t>Phase II of the FVSR is currently being consulted on through the Canadian Maritime Advisory Council (CMAC) process.</a:t>
            </a:r>
          </a:p>
          <a:p>
            <a:pPr marL="0" lvl="1" indent="0" fontAlgn="auto">
              <a:spcAft>
                <a:spcPts val="0"/>
              </a:spcAft>
              <a:buFont typeface="Arial" panose="020B0604020202020204" pitchFamily="34" charset="0"/>
              <a:buNone/>
              <a:defRPr/>
            </a:pPr>
            <a:endParaRPr lang="en-CA" altLang="en-US" dirty="0">
              <a:latin typeface="Calibri" panose="020F0502020204030204" pitchFamily="34" charset="0"/>
              <a:cs typeface="Calibri" panose="020F0502020204030204" pitchFamily="34" charset="0"/>
            </a:endParaRPr>
          </a:p>
          <a:p>
            <a:pPr marL="0" lvl="1" indent="0" fontAlgn="auto">
              <a:spcAft>
                <a:spcPts val="0"/>
              </a:spcAft>
              <a:buFont typeface="Arial" panose="020B0604020202020204" pitchFamily="34" charset="0"/>
              <a:buNone/>
              <a:defRPr/>
            </a:pPr>
            <a:r>
              <a:rPr lang="en-CA" altLang="en-US" dirty="0">
                <a:latin typeface="Calibri" panose="020F0502020204030204" pitchFamily="34" charset="0"/>
                <a:cs typeface="Calibri" panose="020F0502020204030204" pitchFamily="34" charset="0"/>
              </a:rPr>
              <a:t>Phase II of the FVSR will;</a:t>
            </a:r>
          </a:p>
          <a:p>
            <a:pPr marL="342900" lvl="1" indent="-342900" fontAlgn="auto">
              <a:spcAft>
                <a:spcPts val="0"/>
              </a:spcAft>
              <a:defRPr/>
            </a:pPr>
            <a:r>
              <a:rPr lang="en-CA" altLang="en-US" dirty="0">
                <a:latin typeface="Calibri" panose="020F0502020204030204" pitchFamily="34" charset="0"/>
                <a:cs typeface="Calibri" panose="020F0502020204030204" pitchFamily="34" charset="0"/>
              </a:rPr>
              <a:t>address fishing vessel construction up to 24.4m in length or 150GT.</a:t>
            </a:r>
          </a:p>
          <a:p>
            <a:pPr marL="342900" lvl="1" indent="-342900" fontAlgn="auto">
              <a:spcAft>
                <a:spcPts val="0"/>
              </a:spcAft>
              <a:defRPr/>
            </a:pPr>
            <a:r>
              <a:rPr lang="en-CA" altLang="en-US" dirty="0">
                <a:latin typeface="Calibri" panose="020F0502020204030204" pitchFamily="34" charset="0"/>
                <a:cs typeface="Calibri" panose="020F0502020204030204" pitchFamily="34" charset="0"/>
              </a:rPr>
              <a:t>address existing vessels through Critical Safety Elements and TSB recommendations.</a:t>
            </a:r>
          </a:p>
          <a:p>
            <a:pPr marL="342900" lvl="1" indent="-342900" fontAlgn="auto">
              <a:spcAft>
                <a:spcPts val="0"/>
              </a:spcAft>
              <a:defRPr/>
            </a:pPr>
            <a:endParaRPr lang="en-CA" altLang="en-US" dirty="0">
              <a:latin typeface="Calibri" panose="020F0502020204030204" pitchFamily="34" charset="0"/>
              <a:cs typeface="Calibri" panose="020F0502020204030204" pitchFamily="34" charset="0"/>
            </a:endParaRPr>
          </a:p>
          <a:p>
            <a:pPr marL="0" lvl="1" indent="0" fontAlgn="auto">
              <a:spcAft>
                <a:spcPts val="0"/>
              </a:spcAft>
              <a:buNone/>
              <a:defRPr/>
            </a:pPr>
            <a:r>
              <a:rPr lang="en-CA" altLang="en-US" dirty="0">
                <a:latin typeface="Calibri" panose="020F0502020204030204" pitchFamily="34" charset="0"/>
                <a:cs typeface="Calibri" panose="020F0502020204030204" pitchFamily="34" charset="0"/>
              </a:rPr>
              <a:t>Is expected to enter Canada Gazette Part I in late 2026 for 60 days then have a 1-year phase in period.</a:t>
            </a:r>
            <a:endParaRPr lang="en-CA" altLang="en-US" dirty="0">
              <a:latin typeface="Times New Roman" panose="02020603050405020304" pitchFamily="18" charset="0"/>
              <a:cs typeface="Times New Roman" panose="02020603050405020304" pitchFamily="18" charset="0"/>
            </a:endParaRPr>
          </a:p>
          <a:p>
            <a:pPr marL="0" lvl="1" indent="0" fontAlgn="auto">
              <a:spcAft>
                <a:spcPts val="0"/>
              </a:spcAft>
              <a:buFont typeface="Arial" panose="020B0604020202020204" pitchFamily="34" charset="0"/>
              <a:buNone/>
              <a:defRPr/>
            </a:pPr>
            <a:endParaRPr lang="en-CA" alt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A4726035-6CA7-0CBE-E6C5-82A93D647D16}"/>
              </a:ext>
            </a:extLst>
          </p:cNvPr>
          <p:cNvSpPr txBox="1">
            <a:spLocks noChangeArrowheads="1"/>
          </p:cNvSpPr>
          <p:nvPr/>
        </p:nvSpPr>
        <p:spPr bwMode="auto">
          <a:xfrm>
            <a:off x="528638" y="563563"/>
            <a:ext cx="82296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buFontTx/>
              <a:buNone/>
            </a:pPr>
            <a:r>
              <a:rPr lang="en-US" altLang="en-US" b="1">
                <a:latin typeface="Helvetica" panose="020B0604020202020204" pitchFamily="34" charset="0"/>
                <a:cs typeface="Helvetica" panose="020B0604020202020204" pitchFamily="34" charset="0"/>
              </a:rPr>
              <a:t>Next Steps</a:t>
            </a:r>
            <a:endParaRPr lang="en-US" altLang="en-US" b="1"/>
          </a:p>
        </p:txBody>
      </p:sp>
      <p:sp>
        <p:nvSpPr>
          <p:cNvPr id="4" name="Content Placeholder 2">
            <a:extLst>
              <a:ext uri="{FF2B5EF4-FFF2-40B4-BE49-F238E27FC236}">
                <a16:creationId xmlns:a16="http://schemas.microsoft.com/office/drawing/2014/main" id="{46437F52-232D-A945-4BAE-8C5996076C20}"/>
              </a:ext>
            </a:extLst>
          </p:cNvPr>
          <p:cNvSpPr txBox="1">
            <a:spLocks/>
          </p:cNvSpPr>
          <p:nvPr/>
        </p:nvSpPr>
        <p:spPr>
          <a:xfrm>
            <a:off x="528638" y="1289050"/>
            <a:ext cx="11312525" cy="4368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Bef>
                <a:spcPts val="1200"/>
              </a:spcBef>
              <a:spcAft>
                <a:spcPts val="0"/>
              </a:spcAft>
              <a:buFont typeface="Arial" panose="020B0604020202020204" pitchFamily="34" charset="0"/>
              <a:buNone/>
              <a:defRPr/>
            </a:pPr>
            <a:r>
              <a:rPr lang="en-US" altLang="en-US" sz="2400" dirty="0">
                <a:latin typeface="Calibri" panose="020F0502020204030204" pitchFamily="34" charset="0"/>
                <a:cs typeface="Calibri" panose="020F0502020204030204" pitchFamily="34" charset="0"/>
              </a:rPr>
              <a:t>To accommodate the new regulations, Transport Canada has updated its Small Fishing Vessel Safety webpage links </a:t>
            </a:r>
          </a:p>
          <a:p>
            <a:pPr marL="0" indent="0" fontAlgn="auto">
              <a:spcBef>
                <a:spcPts val="1200"/>
              </a:spcBef>
              <a:spcAft>
                <a:spcPts val="0"/>
              </a:spcAft>
              <a:buFont typeface="Arial" panose="020B0604020202020204" pitchFamily="34" charset="0"/>
              <a:buNone/>
              <a:defRPr/>
            </a:pPr>
            <a:r>
              <a:rPr lang="en-US" altLang="en-US" sz="2400" dirty="0">
                <a:solidFill>
                  <a:srgbClr val="0D4CB3"/>
                </a:solidFill>
                <a:latin typeface="Calibri" panose="020F0502020204030204" pitchFamily="34" charset="0"/>
                <a:cs typeface="Calibri" panose="020F0502020204030204" pitchFamily="34" charset="0"/>
              </a:rPr>
              <a:t>https://www.tc.gc.ca/eng/marinesafety/debs-fishing-vessels-small-menu-292.htm</a:t>
            </a:r>
          </a:p>
          <a:p>
            <a:pPr marL="0" indent="0" fontAlgn="auto">
              <a:spcBef>
                <a:spcPts val="1200"/>
              </a:spcBef>
              <a:spcAft>
                <a:spcPts val="0"/>
              </a:spcAft>
              <a:buFont typeface="Arial" panose="020B0604020202020204" pitchFamily="34" charset="0"/>
              <a:buNone/>
              <a:defRPr/>
            </a:pPr>
            <a:r>
              <a:rPr lang="en-US" altLang="en-US" sz="2400" dirty="0">
                <a:latin typeface="Calibri" panose="020F0502020204030204" pitchFamily="34" charset="0"/>
                <a:cs typeface="Calibri" panose="020F0502020204030204" pitchFamily="34" charset="0"/>
              </a:rPr>
              <a:t>Authorized Representatives should visit the webpage to stay up to date with the latest information. (</a:t>
            </a:r>
            <a:r>
              <a:rPr lang="en-US" altLang="en-US" sz="2400" dirty="0">
                <a:solidFill>
                  <a:srgbClr val="0070C0"/>
                </a:solidFill>
                <a:latin typeface="Calibri" panose="020F0502020204030204" pitchFamily="34" charset="0"/>
                <a:cs typeface="Calibri" panose="020F0502020204030204" pitchFamily="34" charset="0"/>
              </a:rPr>
              <a:t>G</a:t>
            </a:r>
            <a:r>
              <a:rPr lang="en-US" altLang="en-US" sz="2400" dirty="0">
                <a:solidFill>
                  <a:srgbClr val="FF0000"/>
                </a:solidFill>
                <a:latin typeface="Calibri" panose="020F0502020204030204" pitchFamily="34" charset="0"/>
                <a:cs typeface="Calibri" panose="020F0502020204030204" pitchFamily="34" charset="0"/>
              </a:rPr>
              <a:t>o</a:t>
            </a:r>
            <a:r>
              <a:rPr lang="en-US" altLang="en-US" sz="2400" dirty="0">
                <a:solidFill>
                  <a:schemeClr val="accent6">
                    <a:lumMod val="75000"/>
                  </a:schemeClr>
                </a:solidFill>
                <a:latin typeface="Calibri" panose="020F0502020204030204" pitchFamily="34" charset="0"/>
                <a:cs typeface="Calibri" panose="020F0502020204030204" pitchFamily="34" charset="0"/>
              </a:rPr>
              <a:t>o</a:t>
            </a:r>
            <a:r>
              <a:rPr lang="en-US" altLang="en-US" sz="2400" dirty="0">
                <a:solidFill>
                  <a:srgbClr val="0070C0"/>
                </a:solidFill>
                <a:latin typeface="Calibri" panose="020F0502020204030204" pitchFamily="34" charset="0"/>
                <a:cs typeface="Calibri" panose="020F0502020204030204" pitchFamily="34" charset="0"/>
              </a:rPr>
              <a:t>g</a:t>
            </a:r>
            <a:r>
              <a:rPr lang="en-US" altLang="en-US" sz="2400" dirty="0">
                <a:solidFill>
                  <a:srgbClr val="00B050"/>
                </a:solidFill>
                <a:latin typeface="Calibri" panose="020F0502020204030204" pitchFamily="34" charset="0"/>
                <a:cs typeface="Calibri" panose="020F0502020204030204" pitchFamily="34" charset="0"/>
              </a:rPr>
              <a:t>l</a:t>
            </a:r>
            <a:r>
              <a:rPr lang="en-US" altLang="en-US" sz="2400" dirty="0">
                <a:solidFill>
                  <a:srgbClr val="FF0000"/>
                </a:solidFill>
                <a:latin typeface="Calibri" panose="020F0502020204030204" pitchFamily="34" charset="0"/>
                <a:cs typeface="Calibri" panose="020F0502020204030204" pitchFamily="34" charset="0"/>
              </a:rPr>
              <a:t>e</a:t>
            </a:r>
            <a:r>
              <a:rPr lang="en-US" altLang="en-US" sz="2400" dirty="0">
                <a:latin typeface="Calibri" panose="020F0502020204030204" pitchFamily="34" charset="0"/>
                <a:cs typeface="Calibri" panose="020F0502020204030204" pitchFamily="34" charset="0"/>
              </a:rPr>
              <a:t> Search – </a:t>
            </a:r>
            <a:r>
              <a:rPr lang="en-US" altLang="en-US" sz="2400" dirty="0">
                <a:solidFill>
                  <a:srgbClr val="FF0000"/>
                </a:solidFill>
                <a:latin typeface="Calibri" panose="020F0502020204030204" pitchFamily="34" charset="0"/>
                <a:cs typeface="Calibri" panose="020F0502020204030204" pitchFamily="34" charset="0"/>
              </a:rPr>
              <a:t>Small Fishing Vessel Safety</a:t>
            </a:r>
            <a:r>
              <a:rPr lang="en-US" altLang="en-US" sz="2400" dirty="0">
                <a:latin typeface="Calibri" panose="020F0502020204030204" pitchFamily="34" charset="0"/>
                <a:cs typeface="Calibri" panose="020F0502020204030204" pitchFamily="34" charset="0"/>
              </a:rPr>
              <a:t>)</a:t>
            </a:r>
          </a:p>
          <a:p>
            <a:pPr marL="0" lvl="1" indent="0" fontAlgn="auto">
              <a:spcBef>
                <a:spcPts val="1200"/>
              </a:spcBef>
              <a:spcAft>
                <a:spcPts val="0"/>
              </a:spcAft>
              <a:buFont typeface="Arial" panose="020B0604020202020204" pitchFamily="34" charset="0"/>
              <a:buNone/>
              <a:defRPr/>
            </a:pPr>
            <a:endParaRPr lang="en-US" altLang="en-US" b="1" dirty="0">
              <a:latin typeface="Calibri" panose="020F0502020204030204" pitchFamily="34" charset="0"/>
              <a:cs typeface="Calibri" panose="020F0502020204030204" pitchFamily="34" charset="0"/>
            </a:endParaRPr>
          </a:p>
          <a:p>
            <a:pPr marL="0" lvl="1" indent="0" algn="ctr" fontAlgn="auto">
              <a:spcBef>
                <a:spcPts val="1200"/>
              </a:spcBef>
              <a:spcAft>
                <a:spcPts val="0"/>
              </a:spcAft>
              <a:buFont typeface="Arial" panose="020B0604020202020204" pitchFamily="34" charset="0"/>
              <a:buNone/>
              <a:defRPr/>
            </a:pPr>
            <a:r>
              <a:rPr lang="en-US" altLang="en-US" b="1" dirty="0">
                <a:latin typeface="Calibri" panose="020F0502020204030204" pitchFamily="34" charset="0"/>
                <a:cs typeface="Calibri" panose="020F0502020204030204" pitchFamily="34" charset="0"/>
              </a:rPr>
              <a:t>Small fishing vessels’ Authorized Representatives should become familiar with the new requirements and take the necessary steps to ensure they are in compliance</a:t>
            </a:r>
            <a:r>
              <a:rPr lang="en-US" altLang="en-US" dirty="0">
                <a:latin typeface="Calibri" panose="020F0502020204030204" pitchFamily="34" charset="0"/>
                <a:cs typeface="Calibri" panose="020F0502020204030204" pitchFamily="34" charset="0"/>
              </a:rPr>
              <a:t>. </a:t>
            </a:r>
          </a:p>
          <a:p>
            <a:pPr marL="463550" lvl="1" indent="-463550" fontAlgn="auto">
              <a:spcAft>
                <a:spcPts val="0"/>
              </a:spcAft>
              <a:buFont typeface="Arial" panose="020B0604020202020204" pitchFamily="34" charset="0"/>
              <a:buNone/>
              <a:defRPr/>
            </a:pPr>
            <a:endParaRPr lang="en-CA" alt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CC67250A-F58F-C7B0-B2CB-450D7272939B}"/>
              </a:ext>
            </a:extLst>
          </p:cNvPr>
          <p:cNvSpPr txBox="1">
            <a:spLocks noChangeArrowheads="1"/>
          </p:cNvSpPr>
          <p:nvPr/>
        </p:nvSpPr>
        <p:spPr bwMode="auto">
          <a:xfrm>
            <a:off x="350838" y="874713"/>
            <a:ext cx="82296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buFontTx/>
              <a:buNone/>
            </a:pPr>
            <a:r>
              <a:rPr lang="en-US" altLang="en-US" b="1">
                <a:latin typeface="Helvetica" panose="020B0604020202020204" pitchFamily="34" charset="0"/>
                <a:cs typeface="Helvetica" panose="020B0604020202020204" pitchFamily="34" charset="0"/>
              </a:rPr>
              <a:t>Introduction - What’s New?</a:t>
            </a:r>
            <a:endParaRPr lang="en-US" altLang="en-US" b="1"/>
          </a:p>
        </p:txBody>
      </p:sp>
      <p:sp>
        <p:nvSpPr>
          <p:cNvPr id="7" name="Content Placeholder 2">
            <a:extLst>
              <a:ext uri="{FF2B5EF4-FFF2-40B4-BE49-F238E27FC236}">
                <a16:creationId xmlns:a16="http://schemas.microsoft.com/office/drawing/2014/main" id="{284357D0-10A9-DB3B-7A43-7252D078B5DC}"/>
              </a:ext>
            </a:extLst>
          </p:cNvPr>
          <p:cNvSpPr txBox="1">
            <a:spLocks/>
          </p:cNvSpPr>
          <p:nvPr/>
        </p:nvSpPr>
        <p:spPr>
          <a:xfrm>
            <a:off x="350838" y="1600200"/>
            <a:ext cx="11607800" cy="48529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Bef>
                <a:spcPts val="0"/>
              </a:spcBef>
              <a:spcAft>
                <a:spcPts val="0"/>
              </a:spcAft>
              <a:buFont typeface="Arial" panose="020B0604020202020204" pitchFamily="34" charset="0"/>
              <a:buNone/>
              <a:defRPr/>
            </a:pPr>
            <a:r>
              <a:rPr lang="en-US" sz="2400" dirty="0">
                <a:latin typeface="Calibri" panose="020F0502020204030204" pitchFamily="34" charset="0"/>
                <a:cs typeface="Calibri" panose="020F0502020204030204" pitchFamily="34" charset="0"/>
              </a:rPr>
              <a:t>Phase I of the </a:t>
            </a:r>
            <a:r>
              <a:rPr lang="en-US" sz="2400" i="1" dirty="0">
                <a:latin typeface="Calibri" panose="020F0502020204030204" pitchFamily="34" charset="0"/>
                <a:cs typeface="Calibri" panose="020F0502020204030204" pitchFamily="34" charset="0"/>
              </a:rPr>
              <a:t>Fishing Vessel Safety Regulations</a:t>
            </a:r>
            <a:r>
              <a:rPr lang="en-US" sz="2400" dirty="0">
                <a:latin typeface="Calibri" panose="020F0502020204030204" pitchFamily="34" charset="0"/>
                <a:cs typeface="Calibri" panose="020F0502020204030204" pitchFamily="34" charset="0"/>
              </a:rPr>
              <a:t> amendments, was published in the </a:t>
            </a:r>
            <a:r>
              <a:rPr lang="en-US" sz="2400" i="1" dirty="0">
                <a:latin typeface="Calibri" panose="020F0502020204030204" pitchFamily="34" charset="0"/>
                <a:cs typeface="Calibri" panose="020F0502020204030204" pitchFamily="34" charset="0"/>
              </a:rPr>
              <a:t>Canada Gazette,</a:t>
            </a:r>
            <a:r>
              <a:rPr lang="en-US" sz="2400" dirty="0">
                <a:latin typeface="Calibri" panose="020F0502020204030204" pitchFamily="34" charset="0"/>
                <a:cs typeface="Calibri" panose="020F0502020204030204" pitchFamily="34" charset="0"/>
              </a:rPr>
              <a:t> Part II on July 13, 2016, and came into force on July 13, 2017. </a:t>
            </a:r>
          </a:p>
          <a:p>
            <a:pPr marL="0" indent="0" fontAlgn="auto">
              <a:spcBef>
                <a:spcPts val="0"/>
              </a:spcBef>
              <a:spcAft>
                <a:spcPts val="0"/>
              </a:spcAft>
              <a:buFont typeface="Arial" panose="020B0604020202020204" pitchFamily="34" charset="0"/>
              <a:buNone/>
              <a:defRPr/>
            </a:pPr>
            <a:endParaRPr lang="en-US" sz="2400" dirty="0">
              <a:latin typeface="Calibri" panose="020F0502020204030204" pitchFamily="34" charset="0"/>
              <a:cs typeface="Calibri" panose="020F0502020204030204" pitchFamily="34" charset="0"/>
            </a:endParaRPr>
          </a:p>
          <a:p>
            <a:pPr marL="0" indent="0" fontAlgn="auto">
              <a:spcBef>
                <a:spcPts val="0"/>
              </a:spcBef>
              <a:spcAft>
                <a:spcPts val="0"/>
              </a:spcAft>
              <a:buFont typeface="Arial" panose="020B0604020202020204" pitchFamily="34" charset="0"/>
              <a:buNone/>
              <a:defRPr/>
            </a:pPr>
            <a:r>
              <a:rPr lang="en-US" sz="2400" dirty="0">
                <a:latin typeface="Calibri" panose="020F0502020204030204" pitchFamily="34" charset="0"/>
                <a:cs typeface="Calibri" panose="020F0502020204030204" pitchFamily="34" charset="0"/>
              </a:rPr>
              <a:t>Phase II of the FVSR amendment is currently under way and is expected to be in </a:t>
            </a:r>
            <a:r>
              <a:rPr lang="en-US" sz="2400" i="1" dirty="0">
                <a:latin typeface="Calibri" panose="020F0502020204030204" pitchFamily="34" charset="0"/>
                <a:cs typeface="Calibri" panose="020F0502020204030204" pitchFamily="34" charset="0"/>
              </a:rPr>
              <a:t>Canada Gazette part I, </a:t>
            </a:r>
            <a:r>
              <a:rPr lang="en-US" sz="2400" dirty="0">
                <a:latin typeface="Calibri" panose="020F0502020204030204" pitchFamily="34" charset="0"/>
                <a:cs typeface="Calibri" panose="020F0502020204030204" pitchFamily="34" charset="0"/>
              </a:rPr>
              <a:t>in</a:t>
            </a:r>
            <a:r>
              <a:rPr lang="en-US" sz="2400" i="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late</a:t>
            </a:r>
            <a:r>
              <a:rPr lang="en-US" sz="2400" i="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2026. (Construction)</a:t>
            </a:r>
          </a:p>
          <a:p>
            <a:pPr marL="0" indent="0" fontAlgn="auto">
              <a:spcBef>
                <a:spcPts val="0"/>
              </a:spcBef>
              <a:spcAft>
                <a:spcPts val="0"/>
              </a:spcAft>
              <a:buFont typeface="Arial" panose="020B0604020202020204" pitchFamily="34" charset="0"/>
              <a:buNone/>
              <a:defRPr/>
            </a:pPr>
            <a:endParaRPr lang="en-CA" sz="2400" dirty="0">
              <a:latin typeface="Calibri" panose="020F0502020204030204" pitchFamily="34" charset="0"/>
              <a:cs typeface="Calibri" panose="020F0502020204030204" pitchFamily="34" charset="0"/>
            </a:endParaRPr>
          </a:p>
          <a:p>
            <a:pPr marL="0" indent="0" fontAlgn="auto">
              <a:spcBef>
                <a:spcPts val="0"/>
              </a:spcBef>
              <a:spcAft>
                <a:spcPts val="0"/>
              </a:spcAft>
              <a:buFont typeface="Arial" panose="020B0604020202020204" pitchFamily="34" charset="0"/>
              <a:buNone/>
              <a:defRPr/>
            </a:pPr>
            <a:r>
              <a:rPr lang="en-CA" sz="2400" dirty="0">
                <a:latin typeface="Calibri" panose="020F0502020204030204" pitchFamily="34" charset="0"/>
                <a:cs typeface="Calibri" panose="020F0502020204030204" pitchFamily="34" charset="0"/>
              </a:rPr>
              <a:t>The new </a:t>
            </a:r>
            <a:r>
              <a:rPr lang="en-CA" sz="2400" i="1" dirty="0">
                <a:latin typeface="Calibri" panose="020F0502020204030204" pitchFamily="34" charset="0"/>
                <a:cs typeface="Calibri" panose="020F0502020204030204" pitchFamily="34" charset="0"/>
              </a:rPr>
              <a:t>Fishing Vessel Safety Regulations</a:t>
            </a:r>
            <a:r>
              <a:rPr lang="en-CA" sz="2400" dirty="0">
                <a:latin typeface="Calibri" panose="020F0502020204030204" pitchFamily="34" charset="0"/>
                <a:cs typeface="Calibri" panose="020F0502020204030204" pitchFamily="34" charset="0"/>
              </a:rPr>
              <a:t> are a result of extensive consultation with stakeholders, including fishing vessel owners, provincial and territorial safety groups and representatives of fishing safety associations from coast to coast to coast.</a:t>
            </a:r>
          </a:p>
          <a:p>
            <a:pPr marL="0" indent="0" fontAlgn="auto">
              <a:spcBef>
                <a:spcPts val="0"/>
              </a:spcBef>
              <a:spcAft>
                <a:spcPts val="0"/>
              </a:spcAft>
              <a:buFont typeface="Arial" panose="020B0604020202020204" pitchFamily="34" charset="0"/>
              <a:buNone/>
              <a:defRPr/>
            </a:pPr>
            <a:endParaRPr lang="en-CA" sz="2400" dirty="0">
              <a:latin typeface="Calibri" panose="020F0502020204030204" pitchFamily="34" charset="0"/>
              <a:cs typeface="Calibri" panose="020F0502020204030204" pitchFamily="34" charset="0"/>
            </a:endParaRPr>
          </a:p>
          <a:p>
            <a:pPr marL="0" indent="0" fontAlgn="auto">
              <a:spcBef>
                <a:spcPts val="0"/>
              </a:spcBef>
              <a:spcAft>
                <a:spcPts val="0"/>
              </a:spcAft>
              <a:buFont typeface="Arial" panose="020B0604020202020204" pitchFamily="34" charset="0"/>
              <a:buNone/>
              <a:defRPr/>
            </a:pPr>
            <a:endParaRPr lang="en-CA" sz="1200" dirty="0">
              <a:latin typeface="Calibri" panose="020F0502020204030204" pitchFamily="34" charset="0"/>
              <a:cs typeface="Calibri" panose="020F0502020204030204" pitchFamily="34" charset="0"/>
            </a:endParaRPr>
          </a:p>
          <a:p>
            <a:pPr marL="0" indent="0" algn="ctr" fontAlgn="auto">
              <a:spcBef>
                <a:spcPts val="0"/>
              </a:spcBef>
              <a:spcAft>
                <a:spcPts val="0"/>
              </a:spcAft>
              <a:buFont typeface="Arial" panose="020B0604020202020204" pitchFamily="34" charset="0"/>
              <a:buNone/>
              <a:defRPr/>
            </a:pPr>
            <a:r>
              <a:rPr lang="en-US" sz="2400" b="1" dirty="0">
                <a:latin typeface="Calibri" panose="020F0502020204030204" pitchFamily="34" charset="0"/>
                <a:cs typeface="Calibri" panose="020F0502020204030204" pitchFamily="34" charset="0"/>
              </a:rPr>
              <a:t>Regulatory Requirements represent the minimum level of safety!</a:t>
            </a:r>
          </a:p>
          <a:p>
            <a:pPr marL="0" indent="0" fontAlgn="auto">
              <a:spcBef>
                <a:spcPts val="1200"/>
              </a:spcBef>
              <a:spcAft>
                <a:spcPts val="0"/>
              </a:spcAft>
              <a:buFont typeface="Arial" panose="020B0604020202020204" pitchFamily="34" charset="0"/>
              <a:buNone/>
              <a:defRPr/>
            </a:pPr>
            <a:endParaRPr lang="en-US" sz="2400" dirty="0">
              <a:latin typeface="Times New Roman" panose="02020603050405020304" pitchFamily="18" charset="0"/>
              <a:cs typeface="Times New Roman" panose="02020603050405020304" pitchFamily="18" charset="0"/>
            </a:endParaRPr>
          </a:p>
          <a:p>
            <a:pPr fontAlgn="auto">
              <a:spcAft>
                <a:spcPts val="0"/>
              </a:spcAft>
              <a:defRPr/>
            </a:pP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0503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9F2E37FD-DA1E-A07F-BD4E-853095FD2703}"/>
              </a:ext>
            </a:extLst>
          </p:cNvPr>
          <p:cNvSpPr txBox="1">
            <a:spLocks noChangeArrowheads="1"/>
          </p:cNvSpPr>
          <p:nvPr/>
        </p:nvSpPr>
        <p:spPr bwMode="auto">
          <a:xfrm>
            <a:off x="1981200" y="692150"/>
            <a:ext cx="8229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spcBef>
                <a:spcPct val="0"/>
              </a:spcBef>
              <a:buFontTx/>
              <a:buNone/>
            </a:pPr>
            <a:r>
              <a:rPr lang="en-US" altLang="en-US" b="1" u="sng">
                <a:latin typeface="Helvetica" panose="020B0604020202020204" pitchFamily="34" charset="0"/>
                <a:cs typeface="Helvetica" panose="020B0604020202020204" pitchFamily="34" charset="0"/>
              </a:rPr>
              <a:t>Fishing Vessel Safety Regulations</a:t>
            </a:r>
          </a:p>
        </p:txBody>
      </p:sp>
      <p:sp>
        <p:nvSpPr>
          <p:cNvPr id="68611" name="Content Placeholder 2">
            <a:extLst>
              <a:ext uri="{FF2B5EF4-FFF2-40B4-BE49-F238E27FC236}">
                <a16:creationId xmlns:a16="http://schemas.microsoft.com/office/drawing/2014/main" id="{1A58F6C9-FA5F-4F91-8F8F-399B03F1C46C}"/>
              </a:ext>
            </a:extLst>
          </p:cNvPr>
          <p:cNvSpPr txBox="1">
            <a:spLocks noChangeArrowheads="1"/>
          </p:cNvSpPr>
          <p:nvPr/>
        </p:nvSpPr>
        <p:spPr bwMode="auto">
          <a:xfrm>
            <a:off x="1981200" y="1273175"/>
            <a:ext cx="8229600"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lvl="1" algn="ctr" eaLnBrk="1" hangingPunct="1">
              <a:buFont typeface="Arial" panose="020B0604020202020204" pitchFamily="34" charset="0"/>
              <a:buNone/>
            </a:pPr>
            <a:r>
              <a:rPr lang="en-CA" altLang="en-US" sz="3200" b="1">
                <a:latin typeface="Times New Roman" panose="02020603050405020304" pitchFamily="18" charset="0"/>
                <a:cs typeface="Times New Roman" panose="02020603050405020304" pitchFamily="18" charset="0"/>
              </a:rPr>
              <a:t>Please do not hesitate to contact your local Transport Canada Centre if you have any questions.</a:t>
            </a:r>
            <a:br>
              <a:rPr lang="en-CA" altLang="en-US" sz="3200" b="1">
                <a:latin typeface="Times New Roman" panose="02020603050405020304" pitchFamily="18" charset="0"/>
                <a:cs typeface="Times New Roman" panose="02020603050405020304" pitchFamily="18" charset="0"/>
              </a:rPr>
            </a:br>
            <a:endParaRPr lang="en-CA" altLang="en-US" sz="3200" b="1">
              <a:latin typeface="Times New Roman" panose="02020603050405020304" pitchFamily="18" charset="0"/>
              <a:cs typeface="Times New Roman" panose="02020603050405020304" pitchFamily="18" charset="0"/>
            </a:endParaRPr>
          </a:p>
          <a:p>
            <a:pPr marL="0" lvl="1" algn="ctr" eaLnBrk="1" hangingPunct="1">
              <a:buFont typeface="Arial" panose="020B0604020202020204" pitchFamily="34" charset="0"/>
              <a:buNone/>
            </a:pPr>
            <a:r>
              <a:rPr lang="en-CA" altLang="en-US" sz="4000" b="1">
                <a:solidFill>
                  <a:srgbClr val="FF0000"/>
                </a:solidFill>
                <a:latin typeface="Times New Roman" panose="02020603050405020304" pitchFamily="18" charset="0"/>
                <a:cs typeface="Times New Roman" panose="02020603050405020304" pitchFamily="18" charset="0"/>
              </a:rPr>
              <a:t>Thank you !</a:t>
            </a:r>
          </a:p>
          <a:p>
            <a:pPr marL="0" lvl="1" algn="ctr" eaLnBrk="1" hangingPunct="1">
              <a:buFont typeface="Arial" panose="020B0604020202020204" pitchFamily="34" charset="0"/>
              <a:buNone/>
            </a:pPr>
            <a:endParaRPr lang="en-CA" altLang="en-US" sz="2000" b="1">
              <a:latin typeface="Times New Roman" panose="02020603050405020304" pitchFamily="18" charset="0"/>
              <a:cs typeface="Times New Roman" panose="02020603050405020304" pitchFamily="18" charset="0"/>
            </a:endParaRPr>
          </a:p>
          <a:p>
            <a:pPr marL="0" lvl="1" algn="ctr" eaLnBrk="1" hangingPunct="1">
              <a:buFont typeface="Arial" panose="020B0604020202020204" pitchFamily="34" charset="0"/>
              <a:buNone/>
            </a:pPr>
            <a:endParaRPr lang="en-CA" altLang="en-US" sz="2000" b="1">
              <a:latin typeface="Times New Roman" panose="02020603050405020304" pitchFamily="18" charset="0"/>
              <a:cs typeface="Times New Roman" panose="02020603050405020304" pitchFamily="18" charset="0"/>
            </a:endParaRPr>
          </a:p>
        </p:txBody>
      </p:sp>
      <p:sp>
        <p:nvSpPr>
          <p:cNvPr id="68612" name="TextBox 5">
            <a:extLst>
              <a:ext uri="{FF2B5EF4-FFF2-40B4-BE49-F238E27FC236}">
                <a16:creationId xmlns:a16="http://schemas.microsoft.com/office/drawing/2014/main" id="{F321C2AF-5DA5-C711-5723-B58CC94BA435}"/>
              </a:ext>
            </a:extLst>
          </p:cNvPr>
          <p:cNvSpPr txBox="1">
            <a:spLocks noChangeArrowheads="1"/>
          </p:cNvSpPr>
          <p:nvPr/>
        </p:nvSpPr>
        <p:spPr bwMode="auto">
          <a:xfrm>
            <a:off x="1981200" y="4076700"/>
            <a:ext cx="8229600" cy="15700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lvl="1" algn="ctr" eaLnBrk="1" hangingPunct="1">
              <a:lnSpc>
                <a:spcPct val="100000"/>
              </a:lnSpc>
              <a:spcBef>
                <a:spcPct val="0"/>
              </a:spcBef>
              <a:buFont typeface="Arial" panose="020B0604020202020204" pitchFamily="34" charset="0"/>
              <a:buNone/>
            </a:pPr>
            <a:r>
              <a:rPr lang="en-CA" altLang="en-US" sz="3200" b="1">
                <a:latin typeface="Times New Roman" panose="02020603050405020304" pitchFamily="18" charset="0"/>
                <a:cs typeface="Times New Roman" panose="02020603050405020304" pitchFamily="18" charset="0"/>
              </a:rPr>
              <a:t>Rob Freake – Atlantic Fishing Vessel Representative for TCMSS.</a:t>
            </a:r>
          </a:p>
          <a:p>
            <a:pPr marL="0" lvl="1" algn="ctr" eaLnBrk="1" hangingPunct="1">
              <a:lnSpc>
                <a:spcPct val="100000"/>
              </a:lnSpc>
              <a:spcBef>
                <a:spcPct val="0"/>
              </a:spcBef>
              <a:buFont typeface="Arial" panose="020B0604020202020204" pitchFamily="34" charset="0"/>
              <a:buNone/>
            </a:pPr>
            <a:r>
              <a:rPr lang="en-CA" altLang="en-US" sz="3200" b="1">
                <a:solidFill>
                  <a:srgbClr val="0066FF"/>
                </a:solidFill>
                <a:latin typeface="Times New Roman" panose="02020603050405020304" pitchFamily="18" charset="0"/>
                <a:cs typeface="Times New Roman" panose="02020603050405020304" pitchFamily="18" charset="0"/>
              </a:rPr>
              <a:t>Rob.Freake@tc.gc.ca</a:t>
            </a:r>
            <a:endParaRPr lang="en-CA" altLang="en-US" sz="3200">
              <a:solidFill>
                <a:srgbClr val="0066FF"/>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DFF904FC-4908-51FF-237A-EB51C6D386DB}"/>
              </a:ext>
            </a:extLst>
          </p:cNvPr>
          <p:cNvSpPr txBox="1">
            <a:spLocks noChangeArrowheads="1"/>
          </p:cNvSpPr>
          <p:nvPr/>
        </p:nvSpPr>
        <p:spPr bwMode="auto">
          <a:xfrm>
            <a:off x="487363" y="674688"/>
            <a:ext cx="82296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buFontTx/>
              <a:buNone/>
            </a:pPr>
            <a:r>
              <a:rPr lang="en-US" altLang="en-US" b="1" dirty="0">
                <a:latin typeface="Helvetica" panose="020B0604020202020204" pitchFamily="34" charset="0"/>
                <a:cs typeface="Helvetica" panose="020B0604020202020204" pitchFamily="34" charset="0"/>
              </a:rPr>
              <a:t>FVSR Phase II - Layout</a:t>
            </a:r>
            <a:endParaRPr lang="en-US" altLang="en-US" b="1" dirty="0"/>
          </a:p>
        </p:txBody>
      </p:sp>
      <p:sp>
        <p:nvSpPr>
          <p:cNvPr id="4" name="Content Placeholder 2">
            <a:extLst>
              <a:ext uri="{FF2B5EF4-FFF2-40B4-BE49-F238E27FC236}">
                <a16:creationId xmlns:a16="http://schemas.microsoft.com/office/drawing/2014/main" id="{62C31D89-28B3-D50B-AC22-460C232EFDFA}"/>
              </a:ext>
            </a:extLst>
          </p:cNvPr>
          <p:cNvSpPr txBox="1">
            <a:spLocks/>
          </p:cNvSpPr>
          <p:nvPr/>
        </p:nvSpPr>
        <p:spPr>
          <a:xfrm>
            <a:off x="487363" y="1400175"/>
            <a:ext cx="11217274" cy="50717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None/>
            </a:pPr>
            <a:r>
              <a:rPr lang="en-CA" altLang="en-US" sz="2400" i="1" dirty="0">
                <a:latin typeface="Calibri" panose="020F0502020204030204" pitchFamily="34" charset="0"/>
                <a:cs typeface="Calibri" panose="020F0502020204030204" pitchFamily="34" charset="0"/>
              </a:rPr>
              <a:t>Part 1 – General</a:t>
            </a:r>
            <a:endParaRPr lang="en-US" altLang="en-US" sz="2400" i="1" dirty="0">
              <a:latin typeface="Calibri" panose="020F0502020204030204" pitchFamily="34" charset="0"/>
              <a:cs typeface="Calibri" panose="020F0502020204030204" pitchFamily="34" charset="0"/>
            </a:endParaRPr>
          </a:p>
          <a:p>
            <a:pPr>
              <a:spcBef>
                <a:spcPts val="0"/>
              </a:spcBef>
              <a:buNone/>
            </a:pPr>
            <a:endParaRPr lang="en-CA" altLang="en-US" sz="2400" i="1" dirty="0">
              <a:latin typeface="Calibri" panose="020F0502020204030204" pitchFamily="34" charset="0"/>
              <a:cs typeface="Calibri" panose="020F0502020204030204" pitchFamily="34" charset="0"/>
            </a:endParaRPr>
          </a:p>
          <a:p>
            <a:pPr>
              <a:spcBef>
                <a:spcPts val="0"/>
              </a:spcBef>
              <a:buNone/>
            </a:pPr>
            <a:r>
              <a:rPr lang="en-CA" altLang="en-US" sz="2400" i="1" dirty="0">
                <a:latin typeface="Calibri" panose="020F0502020204030204" pitchFamily="34" charset="0"/>
                <a:cs typeface="Calibri" panose="020F0502020204030204" pitchFamily="34" charset="0"/>
              </a:rPr>
              <a:t>Part 2 – NEW Fishing Vessels </a:t>
            </a:r>
            <a:r>
              <a:rPr lang="en-US" sz="2400" i="1" dirty="0">
                <a:latin typeface="Calibri" panose="020F0502020204030204" pitchFamily="34" charset="0"/>
                <a:cs typeface="Calibri" panose="020F0502020204030204" pitchFamily="34" charset="0"/>
              </a:rPr>
              <a:t>- More than 9 meters</a:t>
            </a:r>
            <a:endParaRPr lang="en-US" altLang="en-US" sz="2400" i="1" dirty="0">
              <a:latin typeface="Calibri" panose="020F0502020204030204" pitchFamily="34" charset="0"/>
              <a:cs typeface="Calibri" panose="020F0502020204030204" pitchFamily="34" charset="0"/>
            </a:endParaRPr>
          </a:p>
          <a:p>
            <a:pPr>
              <a:spcBef>
                <a:spcPts val="0"/>
              </a:spcBef>
              <a:buNone/>
            </a:pPr>
            <a:endParaRPr lang="en-CA" altLang="en-US" sz="2400" i="1" dirty="0">
              <a:latin typeface="Calibri" panose="020F0502020204030204" pitchFamily="34" charset="0"/>
              <a:cs typeface="Calibri" panose="020F0502020204030204" pitchFamily="34" charset="0"/>
            </a:endParaRPr>
          </a:p>
          <a:p>
            <a:pPr>
              <a:spcBef>
                <a:spcPts val="0"/>
              </a:spcBef>
              <a:buNone/>
            </a:pPr>
            <a:r>
              <a:rPr lang="en-CA" altLang="en-US" sz="2400" i="1" dirty="0">
                <a:latin typeface="Calibri" panose="020F0502020204030204" pitchFamily="34" charset="0"/>
                <a:cs typeface="Calibri" panose="020F0502020204030204" pitchFamily="34" charset="0"/>
              </a:rPr>
              <a:t>Part 3 – NEW </a:t>
            </a:r>
            <a:r>
              <a:rPr lang="en-US" sz="2400" i="1" dirty="0">
                <a:latin typeface="Calibri" panose="020F0502020204030204" pitchFamily="34" charset="0"/>
                <a:cs typeface="Calibri" panose="020F0502020204030204" pitchFamily="34" charset="0"/>
              </a:rPr>
              <a:t>Fishing Vessels — 9 m or Less in Hull Length</a:t>
            </a:r>
            <a:endParaRPr lang="en-CA" altLang="en-US" sz="2400" i="1" dirty="0">
              <a:latin typeface="Calibri" panose="020F0502020204030204" pitchFamily="34" charset="0"/>
              <a:cs typeface="Calibri" panose="020F0502020204030204" pitchFamily="34" charset="0"/>
            </a:endParaRPr>
          </a:p>
          <a:p>
            <a:pPr>
              <a:spcBef>
                <a:spcPts val="0"/>
              </a:spcBef>
              <a:buNone/>
            </a:pPr>
            <a:endParaRPr lang="en-CA" altLang="en-US" sz="2400" i="1" dirty="0">
              <a:latin typeface="Calibri" panose="020F0502020204030204" pitchFamily="34" charset="0"/>
              <a:cs typeface="Calibri" panose="020F0502020204030204" pitchFamily="34" charset="0"/>
            </a:endParaRPr>
          </a:p>
          <a:p>
            <a:pPr>
              <a:spcBef>
                <a:spcPts val="0"/>
              </a:spcBef>
              <a:buNone/>
            </a:pPr>
            <a:r>
              <a:rPr lang="en-CA" altLang="en-US" sz="2400" i="1" dirty="0">
                <a:latin typeface="Calibri" panose="020F0502020204030204" pitchFamily="34" charset="0"/>
                <a:cs typeface="Calibri" panose="020F0502020204030204" pitchFamily="34" charset="0"/>
              </a:rPr>
              <a:t>Part 4 – Existing Vessels</a:t>
            </a:r>
          </a:p>
          <a:p>
            <a:pPr>
              <a:spcBef>
                <a:spcPts val="0"/>
              </a:spcBef>
              <a:buNone/>
            </a:pPr>
            <a:endParaRPr lang="en-CA" altLang="en-US" sz="2400" i="1" dirty="0">
              <a:latin typeface="Calibri" panose="020F0502020204030204" pitchFamily="34" charset="0"/>
              <a:cs typeface="Calibri" panose="020F0502020204030204" pitchFamily="34" charset="0"/>
            </a:endParaRPr>
          </a:p>
          <a:p>
            <a:pPr>
              <a:spcBef>
                <a:spcPts val="0"/>
              </a:spcBef>
              <a:buNone/>
            </a:pPr>
            <a:r>
              <a:rPr lang="en-CA" altLang="en-US" sz="2400" i="1" dirty="0">
                <a:latin typeface="Calibri" panose="020F0502020204030204" pitchFamily="34" charset="0"/>
                <a:cs typeface="Calibri" panose="020F0502020204030204" pitchFamily="34" charset="0"/>
              </a:rPr>
              <a:t>Part 5 - </a:t>
            </a:r>
            <a:r>
              <a:rPr lang="en-US" sz="2400" i="1" dirty="0">
                <a:latin typeface="Calibri" panose="020F0502020204030204" pitchFamily="34" charset="0"/>
                <a:cs typeface="Calibri" panose="020F0502020204030204" pitchFamily="34" charset="0"/>
              </a:rPr>
              <a:t>Documentation and Serial Numbers (&gt;15GT)</a:t>
            </a:r>
          </a:p>
          <a:p>
            <a:pPr>
              <a:spcBef>
                <a:spcPts val="0"/>
              </a:spcBef>
            </a:pPr>
            <a:endParaRPr lang="en-US" sz="2400" i="1" dirty="0">
              <a:latin typeface="Calibri" panose="020F0502020204030204" pitchFamily="34" charset="0"/>
              <a:cs typeface="Calibri" panose="020F0502020204030204" pitchFamily="34" charset="0"/>
            </a:endParaRPr>
          </a:p>
          <a:p>
            <a:pPr>
              <a:spcBef>
                <a:spcPts val="0"/>
              </a:spcBef>
              <a:buNone/>
            </a:pPr>
            <a:r>
              <a:rPr lang="en-US" altLang="en-US" sz="2400" i="1" dirty="0">
                <a:latin typeface="Calibri" panose="020F0502020204030204" pitchFamily="34" charset="0"/>
                <a:cs typeface="Calibri" panose="020F0502020204030204" pitchFamily="34" charset="0"/>
              </a:rPr>
              <a:t>Part 6 – Repeal and Coming into Force</a:t>
            </a:r>
          </a:p>
          <a:p>
            <a:pPr>
              <a:spcBef>
                <a:spcPts val="0"/>
              </a:spcBef>
              <a:buNone/>
            </a:pPr>
            <a:endParaRPr lang="en-CA" altLang="en-US" sz="2400" i="1" dirty="0">
              <a:latin typeface="Calibri" panose="020F0502020204030204" pitchFamily="34" charset="0"/>
              <a:cs typeface="Calibri" panose="020F0502020204030204" pitchFamily="34" charset="0"/>
            </a:endParaRPr>
          </a:p>
          <a:p>
            <a:pPr>
              <a:spcBef>
                <a:spcPts val="0"/>
              </a:spcBef>
              <a:buNone/>
            </a:pPr>
            <a:endParaRPr lang="en-CA" altLang="en-US" sz="2400" i="1" dirty="0">
              <a:latin typeface="Calibri" panose="020F0502020204030204" pitchFamily="34" charset="0"/>
              <a:cs typeface="Calibri" panose="020F0502020204030204" pitchFamily="34" charset="0"/>
            </a:endParaRPr>
          </a:p>
          <a:p>
            <a:pPr>
              <a:spcBef>
                <a:spcPts val="0"/>
              </a:spcBef>
              <a:buNone/>
            </a:pPr>
            <a:r>
              <a:rPr lang="en-CA" altLang="en-US" sz="2400" i="1" dirty="0">
                <a:latin typeface="Calibri" panose="020F0502020204030204" pitchFamily="34" charset="0"/>
                <a:cs typeface="Calibri" panose="020F0502020204030204" pitchFamily="34" charset="0"/>
              </a:rPr>
              <a:t>New = One Year after FVSR Phase II comes into force (Construction / Contract)</a:t>
            </a:r>
          </a:p>
          <a:p>
            <a:pPr fontAlgn="auto">
              <a:spcAft>
                <a:spcPts val="0"/>
              </a:spcAft>
              <a:buFont typeface="Arial" panose="020B0604020202020204" pitchFamily="34" charset="0"/>
              <a:buNone/>
              <a:defRPr/>
            </a:pPr>
            <a:endParaRPr lang="en-CA" altLang="en-US" sz="2400" dirty="0">
              <a:latin typeface="Times New Roman" panose="02020603050405020304" pitchFamily="18" charset="0"/>
              <a:cs typeface="Times New Roman" panose="02020603050405020304" pitchFamily="18" charset="0"/>
            </a:endParaRPr>
          </a:p>
          <a:p>
            <a:pPr fontAlgn="auto">
              <a:spcAft>
                <a:spcPts val="0"/>
              </a:spcAft>
              <a:defRPr/>
            </a:pPr>
            <a:endParaRPr lang="en-US" alt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992828-6C3C-2761-63D1-3C6FC54F6B03}"/>
              </a:ext>
            </a:extLst>
          </p:cNvPr>
          <p:cNvPicPr>
            <a:picLocks noChangeAspect="1"/>
          </p:cNvPicPr>
          <p:nvPr/>
        </p:nvPicPr>
        <p:blipFill>
          <a:blip r:embed="rId3"/>
          <a:stretch>
            <a:fillRect/>
          </a:stretch>
        </p:blipFill>
        <p:spPr>
          <a:xfrm>
            <a:off x="1080891" y="1494503"/>
            <a:ext cx="4217006" cy="4723734"/>
          </a:xfrm>
          <a:prstGeom prst="rect">
            <a:avLst/>
          </a:prstGeom>
        </p:spPr>
      </p:pic>
      <p:pic>
        <p:nvPicPr>
          <p:cNvPr id="6" name="Picture 5">
            <a:extLst>
              <a:ext uri="{FF2B5EF4-FFF2-40B4-BE49-F238E27FC236}">
                <a16:creationId xmlns:a16="http://schemas.microsoft.com/office/drawing/2014/main" id="{87533DDD-1FDF-1F5D-73B9-3729C2017248}"/>
              </a:ext>
            </a:extLst>
          </p:cNvPr>
          <p:cNvPicPr>
            <a:picLocks noChangeAspect="1"/>
          </p:cNvPicPr>
          <p:nvPr/>
        </p:nvPicPr>
        <p:blipFill>
          <a:blip r:embed="rId4"/>
          <a:stretch>
            <a:fillRect/>
          </a:stretch>
        </p:blipFill>
        <p:spPr>
          <a:xfrm>
            <a:off x="6522474" y="1494504"/>
            <a:ext cx="5119681" cy="4723734"/>
          </a:xfrm>
          <a:prstGeom prst="rect">
            <a:avLst/>
          </a:prstGeom>
        </p:spPr>
      </p:pic>
      <p:sp>
        <p:nvSpPr>
          <p:cNvPr id="3" name="Title 1">
            <a:extLst>
              <a:ext uri="{FF2B5EF4-FFF2-40B4-BE49-F238E27FC236}">
                <a16:creationId xmlns:a16="http://schemas.microsoft.com/office/drawing/2014/main" id="{A9249F70-3298-7C72-1304-CE408CDD397F}"/>
              </a:ext>
            </a:extLst>
          </p:cNvPr>
          <p:cNvSpPr txBox="1">
            <a:spLocks noChangeArrowheads="1"/>
          </p:cNvSpPr>
          <p:nvPr/>
        </p:nvSpPr>
        <p:spPr bwMode="auto">
          <a:xfrm>
            <a:off x="496888" y="639763"/>
            <a:ext cx="11321486" cy="854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buFontTx/>
              <a:buNone/>
            </a:pPr>
            <a:r>
              <a:rPr lang="en-US" altLang="en-US" b="1" dirty="0">
                <a:latin typeface="Helvetica" panose="020B0604020202020204" pitchFamily="34" charset="0"/>
                <a:cs typeface="Helvetica" panose="020B0604020202020204" pitchFamily="34" charset="0"/>
              </a:rPr>
              <a:t>FVRS Phase II – Part 5 - New Vessels </a:t>
            </a:r>
            <a:r>
              <a:rPr lang="en-CA" b="1" dirty="0">
                <a:latin typeface="Helvetica" panose="020B0604020202020204" pitchFamily="34" charset="0"/>
                <a:cs typeface="Helvetica" panose="020B0604020202020204" pitchFamily="34" charset="0"/>
              </a:rPr>
              <a:t>Documentation and Serial Numbers</a:t>
            </a:r>
            <a:endParaRPr lang="en-US" altLang="en-US"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736159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a:extLst>
              <a:ext uri="{FF2B5EF4-FFF2-40B4-BE49-F238E27FC236}">
                <a16:creationId xmlns:a16="http://schemas.microsoft.com/office/drawing/2014/main" id="{A64713FF-FCFA-C586-9732-1F4C36A996F1}"/>
              </a:ext>
            </a:extLst>
          </p:cNvPr>
          <p:cNvSpPr txBox="1">
            <a:spLocks noChangeArrowheads="1"/>
          </p:cNvSpPr>
          <p:nvPr/>
        </p:nvSpPr>
        <p:spPr bwMode="auto">
          <a:xfrm>
            <a:off x="496887" y="1494503"/>
            <a:ext cx="11198225"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indent="0">
              <a:buNone/>
            </a:pPr>
            <a:r>
              <a:rPr lang="en-CA" sz="2400" u="sng" dirty="0">
                <a:latin typeface="Calibri" panose="020F0502020204030204" pitchFamily="34" charset="0"/>
                <a:cs typeface="Calibri" panose="020F0502020204030204" pitchFamily="34" charset="0"/>
              </a:rPr>
              <a:t>Hull Serial Number (HIN)</a:t>
            </a:r>
            <a:endParaRPr lang="en-US" sz="2400" dirty="0">
              <a:latin typeface="Calibri" panose="020F0502020204030204" pitchFamily="34" charset="0"/>
              <a:cs typeface="Calibri" panose="020F0502020204030204" pitchFamily="34" charset="0"/>
            </a:endParaRPr>
          </a:p>
          <a:p>
            <a:r>
              <a:rPr lang="en-CA" sz="2400" dirty="0">
                <a:latin typeface="Calibri" panose="020F0502020204030204" pitchFamily="34" charset="0"/>
                <a:cs typeface="Calibri" panose="020F0502020204030204" pitchFamily="34" charset="0"/>
              </a:rPr>
              <a:t>Unique identifier for each vessel</a:t>
            </a:r>
            <a:endParaRPr lang="en-US" sz="2400" dirty="0">
              <a:latin typeface="Calibri" panose="020F0502020204030204" pitchFamily="34" charset="0"/>
              <a:cs typeface="Calibri" panose="020F0502020204030204" pitchFamily="34" charset="0"/>
            </a:endParaRPr>
          </a:p>
          <a:p>
            <a:r>
              <a:rPr lang="en-CA" sz="2400" dirty="0">
                <a:latin typeface="Calibri" panose="020F0502020204030204" pitchFamily="34" charset="0"/>
                <a:cs typeface="Calibri" panose="020F0502020204030204" pitchFamily="34" charset="0"/>
              </a:rPr>
              <a:t>Attestation vessel meets requirements.</a:t>
            </a:r>
            <a:endParaRPr lang="en-US" sz="2400" dirty="0">
              <a:latin typeface="Calibri" panose="020F0502020204030204" pitchFamily="34" charset="0"/>
              <a:cs typeface="Calibri" panose="020F0502020204030204" pitchFamily="34" charset="0"/>
            </a:endParaRPr>
          </a:p>
          <a:p>
            <a:r>
              <a:rPr lang="en-CA" sz="2400" dirty="0">
                <a:latin typeface="Calibri" panose="020F0502020204030204" pitchFamily="34" charset="0"/>
                <a:cs typeface="Calibri" panose="020F0502020204030204" pitchFamily="34" charset="0"/>
              </a:rPr>
              <a:t>Obtain a Manufactures Identification Code (MIC)</a:t>
            </a:r>
            <a:endParaRPr lang="en-US" sz="2400" dirty="0">
              <a:latin typeface="Calibri" panose="020F0502020204030204" pitchFamily="34" charset="0"/>
              <a:cs typeface="Calibri" panose="020F0502020204030204" pitchFamily="34" charset="0"/>
            </a:endParaRPr>
          </a:p>
          <a:p>
            <a:r>
              <a:rPr lang="en-CA" sz="2400" dirty="0">
                <a:latin typeface="Calibri" panose="020F0502020204030204" pitchFamily="34" charset="0"/>
                <a:cs typeface="Calibri" panose="020F0502020204030204" pitchFamily="34" charset="0"/>
              </a:rPr>
              <a:t>Permanently affixed</a:t>
            </a:r>
            <a:endParaRPr lang="en-US" sz="2400" dirty="0">
              <a:latin typeface="Calibri" panose="020F0502020204030204" pitchFamily="34" charset="0"/>
              <a:cs typeface="Calibri" panose="020F0502020204030204" pitchFamily="34" charset="0"/>
            </a:endParaRPr>
          </a:p>
          <a:p>
            <a:r>
              <a:rPr lang="en-CA" sz="2400" dirty="0">
                <a:latin typeface="Calibri" panose="020F0502020204030204" pitchFamily="34" charset="0"/>
                <a:cs typeface="Calibri" panose="020F0502020204030204" pitchFamily="34" charset="0"/>
              </a:rPr>
              <a:t>2</a:t>
            </a:r>
            <a:r>
              <a:rPr lang="en-CA" sz="2400" baseline="30000" dirty="0">
                <a:latin typeface="Calibri" panose="020F0502020204030204" pitchFamily="34" charset="0"/>
                <a:cs typeface="Calibri" panose="020F0502020204030204" pitchFamily="34" charset="0"/>
              </a:rPr>
              <a:t>nd</a:t>
            </a:r>
            <a:r>
              <a:rPr lang="en-CA" sz="2400" dirty="0">
                <a:latin typeface="Calibri" panose="020F0502020204030204" pitchFamily="34" charset="0"/>
                <a:cs typeface="Calibri" panose="020F0502020204030204" pitchFamily="34" charset="0"/>
              </a:rPr>
              <a:t> Hidden HIN</a:t>
            </a:r>
            <a:endParaRPr lang="en-US" sz="2400" dirty="0">
              <a:latin typeface="Calibri" panose="020F0502020204030204" pitchFamily="34" charset="0"/>
              <a:cs typeface="Calibri" panose="020F0502020204030204" pitchFamily="34" charset="0"/>
            </a:endParaRPr>
          </a:p>
          <a:p>
            <a:r>
              <a:rPr lang="en-CA" sz="2400" dirty="0">
                <a:latin typeface="Calibri" panose="020F0502020204030204" pitchFamily="34" charset="0"/>
                <a:cs typeface="Calibri" panose="020F0502020204030204" pitchFamily="34" charset="0"/>
              </a:rPr>
              <a:t>Kit boats must add a suffix to the HIN.</a:t>
            </a:r>
            <a:endParaRPr lang="en-US" sz="2400" dirty="0">
              <a:latin typeface="Calibri" panose="020F0502020204030204" pitchFamily="34" charset="0"/>
              <a:cs typeface="Calibri" panose="020F0502020204030204" pitchFamily="34" charset="0"/>
            </a:endParaRPr>
          </a:p>
          <a:p>
            <a:r>
              <a:rPr lang="en-CA" sz="2400" dirty="0">
                <a:latin typeface="Calibri" panose="020F0502020204030204" pitchFamily="34" charset="0"/>
                <a:cs typeface="Calibri" panose="020F0502020204030204" pitchFamily="34" charset="0"/>
              </a:rPr>
              <a:t>Documents kept for 7 years.</a:t>
            </a:r>
            <a:endParaRPr lang="en-US" sz="24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49EB552F-2A31-78C9-E039-5DD5334D7F75}"/>
              </a:ext>
            </a:extLst>
          </p:cNvPr>
          <p:cNvPicPr>
            <a:picLocks noChangeAspect="1"/>
          </p:cNvPicPr>
          <p:nvPr/>
        </p:nvPicPr>
        <p:blipFill>
          <a:blip r:embed="rId3"/>
          <a:stretch>
            <a:fillRect/>
          </a:stretch>
        </p:blipFill>
        <p:spPr>
          <a:xfrm>
            <a:off x="7256207" y="1767348"/>
            <a:ext cx="4050890" cy="1520985"/>
          </a:xfrm>
          <a:prstGeom prst="rect">
            <a:avLst/>
          </a:prstGeom>
        </p:spPr>
      </p:pic>
      <p:pic>
        <p:nvPicPr>
          <p:cNvPr id="6" name="Picture 5">
            <a:extLst>
              <a:ext uri="{FF2B5EF4-FFF2-40B4-BE49-F238E27FC236}">
                <a16:creationId xmlns:a16="http://schemas.microsoft.com/office/drawing/2014/main" id="{30DF4960-C767-C5F4-BA9E-9C3B3E337B38}"/>
              </a:ext>
            </a:extLst>
          </p:cNvPr>
          <p:cNvPicPr>
            <a:picLocks noChangeAspect="1"/>
          </p:cNvPicPr>
          <p:nvPr/>
        </p:nvPicPr>
        <p:blipFill>
          <a:blip r:embed="rId4"/>
          <a:stretch>
            <a:fillRect/>
          </a:stretch>
        </p:blipFill>
        <p:spPr>
          <a:xfrm>
            <a:off x="7241673" y="3429001"/>
            <a:ext cx="4065423" cy="1447800"/>
          </a:xfrm>
          <a:prstGeom prst="rect">
            <a:avLst/>
          </a:prstGeom>
        </p:spPr>
      </p:pic>
      <p:sp>
        <p:nvSpPr>
          <p:cNvPr id="3" name="Title 1">
            <a:extLst>
              <a:ext uri="{FF2B5EF4-FFF2-40B4-BE49-F238E27FC236}">
                <a16:creationId xmlns:a16="http://schemas.microsoft.com/office/drawing/2014/main" id="{77522E4C-9E6F-7A1E-421E-EBB9D01F6B35}"/>
              </a:ext>
            </a:extLst>
          </p:cNvPr>
          <p:cNvSpPr txBox="1">
            <a:spLocks noChangeArrowheads="1"/>
          </p:cNvSpPr>
          <p:nvPr/>
        </p:nvSpPr>
        <p:spPr bwMode="auto">
          <a:xfrm>
            <a:off x="496888" y="639763"/>
            <a:ext cx="11321486" cy="854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buFontTx/>
              <a:buNone/>
            </a:pPr>
            <a:r>
              <a:rPr lang="en-US" altLang="en-US" b="1" dirty="0">
                <a:latin typeface="Helvetica" panose="020B0604020202020204" pitchFamily="34" charset="0"/>
                <a:cs typeface="Helvetica" panose="020B0604020202020204" pitchFamily="34" charset="0"/>
              </a:rPr>
              <a:t>FVRS Phase II – Part 5 - New Vessels </a:t>
            </a:r>
            <a:r>
              <a:rPr lang="en-CA" b="1" dirty="0">
                <a:latin typeface="Helvetica" panose="020B0604020202020204" pitchFamily="34" charset="0"/>
                <a:cs typeface="Helvetica" panose="020B0604020202020204" pitchFamily="34" charset="0"/>
              </a:rPr>
              <a:t>Documentation and Serial Numbers</a:t>
            </a:r>
            <a:endParaRPr lang="en-US" altLang="en-US"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810298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DE520-4873-3B1B-6922-CA113C1B715B}"/>
            </a:ext>
          </a:extLst>
        </p:cNvPr>
        <p:cNvGrpSpPr/>
        <p:nvPr/>
      </p:nvGrpSpPr>
      <p:grpSpPr>
        <a:xfrm>
          <a:off x="0" y="0"/>
          <a:ext cx="0" cy="0"/>
          <a:chOff x="0" y="0"/>
          <a:chExt cx="0" cy="0"/>
        </a:xfrm>
      </p:grpSpPr>
      <p:sp>
        <p:nvSpPr>
          <p:cNvPr id="25602" name="Title 1">
            <a:extLst>
              <a:ext uri="{FF2B5EF4-FFF2-40B4-BE49-F238E27FC236}">
                <a16:creationId xmlns:a16="http://schemas.microsoft.com/office/drawing/2014/main" id="{6A60A2AD-2227-8D71-344D-2F5C05BA1B23}"/>
              </a:ext>
            </a:extLst>
          </p:cNvPr>
          <p:cNvSpPr txBox="1">
            <a:spLocks noChangeArrowheads="1"/>
          </p:cNvSpPr>
          <p:nvPr/>
        </p:nvSpPr>
        <p:spPr bwMode="auto">
          <a:xfrm>
            <a:off x="487363" y="674688"/>
            <a:ext cx="82296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buFontTx/>
              <a:buNone/>
            </a:pPr>
            <a:r>
              <a:rPr lang="en-US" altLang="en-US" b="1" dirty="0">
                <a:latin typeface="Helvetica" panose="020B0604020202020204" pitchFamily="34" charset="0"/>
                <a:cs typeface="Helvetica" panose="020B0604020202020204" pitchFamily="34" charset="0"/>
              </a:rPr>
              <a:t>Current FVSR - Scope</a:t>
            </a:r>
            <a:endParaRPr lang="en-US" altLang="en-US" b="1" dirty="0"/>
          </a:p>
        </p:txBody>
      </p:sp>
      <p:sp>
        <p:nvSpPr>
          <p:cNvPr id="4" name="Content Placeholder 2">
            <a:extLst>
              <a:ext uri="{FF2B5EF4-FFF2-40B4-BE49-F238E27FC236}">
                <a16:creationId xmlns:a16="http://schemas.microsoft.com/office/drawing/2014/main" id="{17BBC802-7459-1E18-7E6C-71E4A0738407}"/>
              </a:ext>
            </a:extLst>
          </p:cNvPr>
          <p:cNvSpPr txBox="1">
            <a:spLocks/>
          </p:cNvSpPr>
          <p:nvPr/>
        </p:nvSpPr>
        <p:spPr>
          <a:xfrm>
            <a:off x="487363" y="1400175"/>
            <a:ext cx="9723437"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Bef>
                <a:spcPts val="1200"/>
              </a:spcBef>
              <a:spcAft>
                <a:spcPts val="0"/>
              </a:spcAft>
              <a:buFont typeface="Arial" panose="020B0604020202020204" pitchFamily="34" charset="0"/>
              <a:buNone/>
              <a:defRPr/>
            </a:pPr>
            <a:r>
              <a:rPr lang="en-CA" altLang="en-US" sz="2400" b="1" dirty="0">
                <a:latin typeface="Calibri" panose="020F0502020204030204" pitchFamily="34" charset="0"/>
                <a:cs typeface="Calibri" panose="020F0502020204030204" pitchFamily="34" charset="0"/>
              </a:rPr>
              <a:t>Part 0.1 </a:t>
            </a:r>
          </a:p>
          <a:p>
            <a:pPr marL="0" fontAlgn="auto">
              <a:spcBef>
                <a:spcPts val="0"/>
              </a:spcBef>
              <a:spcAft>
                <a:spcPts val="0"/>
              </a:spcAft>
              <a:buFont typeface="Arial" panose="020B0604020202020204" pitchFamily="34" charset="0"/>
              <a:buNone/>
              <a:defRPr/>
            </a:pPr>
            <a:r>
              <a:rPr lang="en-CA" altLang="en-US" sz="2400" dirty="0">
                <a:latin typeface="Calibri" panose="020F0502020204030204" pitchFamily="34" charset="0"/>
                <a:cs typeface="Calibri" panose="020F0502020204030204" pitchFamily="34" charset="0"/>
              </a:rPr>
              <a:t>Commercial fishing vessels not exceeding 24.4 m in length or 150 gross tonnage.</a:t>
            </a:r>
          </a:p>
          <a:p>
            <a:pPr fontAlgn="auto">
              <a:spcBef>
                <a:spcPts val="1200"/>
              </a:spcBef>
              <a:spcAft>
                <a:spcPts val="0"/>
              </a:spcAft>
              <a:buFont typeface="Arial" panose="020B0604020202020204" pitchFamily="34" charset="0"/>
              <a:buNone/>
              <a:defRPr/>
            </a:pPr>
            <a:endParaRPr lang="en-CA" altLang="en-US" sz="1200" b="1" dirty="0">
              <a:latin typeface="Calibri" panose="020F0502020204030204" pitchFamily="34" charset="0"/>
              <a:cs typeface="Calibri" panose="020F0502020204030204" pitchFamily="34" charset="0"/>
            </a:endParaRPr>
          </a:p>
          <a:p>
            <a:pPr fontAlgn="auto">
              <a:spcBef>
                <a:spcPts val="1200"/>
              </a:spcBef>
              <a:spcAft>
                <a:spcPts val="0"/>
              </a:spcAft>
              <a:buFont typeface="Arial" panose="020B0604020202020204" pitchFamily="34" charset="0"/>
              <a:buNone/>
              <a:defRPr/>
            </a:pPr>
            <a:r>
              <a:rPr lang="en-CA" altLang="en-US" sz="2400" b="1" dirty="0">
                <a:latin typeface="Calibri" panose="020F0502020204030204" pitchFamily="34" charset="0"/>
                <a:cs typeface="Calibri" panose="020F0502020204030204" pitchFamily="34" charset="0"/>
              </a:rPr>
              <a:t>Part I</a:t>
            </a:r>
            <a:r>
              <a:rPr lang="en-CA" altLang="en-US" b="1" dirty="0">
                <a:latin typeface="Calibri" panose="020F0502020204030204" pitchFamily="34" charset="0"/>
                <a:cs typeface="Calibri" panose="020F0502020204030204" pitchFamily="34" charset="0"/>
              </a:rPr>
              <a:t> </a:t>
            </a:r>
          </a:p>
          <a:p>
            <a:pPr marL="0" fontAlgn="auto">
              <a:spcBef>
                <a:spcPts val="0"/>
              </a:spcBef>
              <a:spcAft>
                <a:spcPts val="0"/>
              </a:spcAft>
              <a:buFont typeface="Arial" panose="020B0604020202020204" pitchFamily="34" charset="0"/>
              <a:buNone/>
              <a:defRPr/>
            </a:pPr>
            <a:r>
              <a:rPr lang="en-CA" altLang="en-US" sz="2400" dirty="0">
                <a:latin typeface="Calibri" panose="020F0502020204030204" pitchFamily="34" charset="0"/>
                <a:cs typeface="Calibri" panose="020F0502020204030204" pitchFamily="34" charset="0"/>
              </a:rPr>
              <a:t>Commercial fishing vessels exceeding 15 gross tonnage but not exceeding 24.4 m in length or 150 gross tonnage. (Certificated).</a:t>
            </a:r>
          </a:p>
          <a:p>
            <a:pPr fontAlgn="auto">
              <a:spcBef>
                <a:spcPts val="1200"/>
              </a:spcBef>
              <a:spcAft>
                <a:spcPts val="0"/>
              </a:spcAft>
              <a:buFont typeface="Arial" panose="020B0604020202020204" pitchFamily="34" charset="0"/>
              <a:buNone/>
              <a:defRPr/>
            </a:pPr>
            <a:endParaRPr lang="en-CA" altLang="en-US" sz="1200" b="1" dirty="0">
              <a:latin typeface="Calibri" panose="020F0502020204030204" pitchFamily="34" charset="0"/>
              <a:cs typeface="Calibri" panose="020F0502020204030204" pitchFamily="34" charset="0"/>
            </a:endParaRPr>
          </a:p>
          <a:p>
            <a:pPr fontAlgn="auto">
              <a:spcBef>
                <a:spcPts val="1200"/>
              </a:spcBef>
              <a:spcAft>
                <a:spcPts val="0"/>
              </a:spcAft>
              <a:buFont typeface="Arial" panose="020B0604020202020204" pitchFamily="34" charset="0"/>
              <a:buNone/>
              <a:defRPr/>
            </a:pPr>
            <a:r>
              <a:rPr lang="en-CA" altLang="en-US" sz="2400" b="1" dirty="0">
                <a:latin typeface="Calibri" panose="020F0502020204030204" pitchFamily="34" charset="0"/>
                <a:cs typeface="Calibri" panose="020F0502020204030204" pitchFamily="34" charset="0"/>
              </a:rPr>
              <a:t>Part II </a:t>
            </a:r>
          </a:p>
          <a:p>
            <a:pPr marL="0" fontAlgn="auto">
              <a:spcBef>
                <a:spcPts val="0"/>
              </a:spcBef>
              <a:spcAft>
                <a:spcPts val="0"/>
              </a:spcAft>
              <a:buFont typeface="Arial" panose="020B0604020202020204" pitchFamily="34" charset="0"/>
              <a:buNone/>
              <a:defRPr/>
            </a:pPr>
            <a:r>
              <a:rPr lang="en-CA" altLang="en-US" sz="2400" dirty="0">
                <a:latin typeface="Calibri" panose="020F0502020204030204" pitchFamily="34" charset="0"/>
                <a:cs typeface="Calibri" panose="020F0502020204030204" pitchFamily="34" charset="0"/>
              </a:rPr>
              <a:t>Commercial fishing vessels not exceeding 15 gross tonnage. </a:t>
            </a:r>
          </a:p>
          <a:p>
            <a:pPr fontAlgn="auto">
              <a:spcAft>
                <a:spcPts val="0"/>
              </a:spcAft>
              <a:buFont typeface="Arial" panose="020B0604020202020204" pitchFamily="34" charset="0"/>
              <a:buNone/>
              <a:defRPr/>
            </a:pPr>
            <a:endParaRPr lang="en-CA" altLang="en-US" sz="2400" dirty="0">
              <a:latin typeface="Times New Roman" panose="02020603050405020304" pitchFamily="18" charset="0"/>
              <a:cs typeface="Times New Roman" panose="02020603050405020304" pitchFamily="18" charset="0"/>
            </a:endParaRPr>
          </a:p>
          <a:p>
            <a:pPr fontAlgn="auto">
              <a:spcAft>
                <a:spcPts val="0"/>
              </a:spcAft>
              <a:defRPr/>
            </a:pP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8169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04A2ADAC-C1BF-4DE2-8D6C-4904AE80944F}"/>
              </a:ext>
            </a:extLst>
          </p:cNvPr>
          <p:cNvSpPr txBox="1">
            <a:spLocks noChangeArrowheads="1"/>
          </p:cNvSpPr>
          <p:nvPr/>
        </p:nvSpPr>
        <p:spPr bwMode="auto">
          <a:xfrm>
            <a:off x="350838" y="674688"/>
            <a:ext cx="82296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buFontTx/>
              <a:buNone/>
            </a:pPr>
            <a:r>
              <a:rPr lang="en-US" altLang="en-US" b="1">
                <a:latin typeface="Helvetica" panose="020B0604020202020204" pitchFamily="34" charset="0"/>
                <a:cs typeface="Helvetica" panose="020B0604020202020204" pitchFamily="34" charset="0"/>
              </a:rPr>
              <a:t>Responsibilities</a:t>
            </a:r>
            <a:endParaRPr lang="en-US" altLang="en-US" b="1"/>
          </a:p>
        </p:txBody>
      </p:sp>
      <p:sp>
        <p:nvSpPr>
          <p:cNvPr id="9219" name="Content Placeholder 2">
            <a:extLst>
              <a:ext uri="{FF2B5EF4-FFF2-40B4-BE49-F238E27FC236}">
                <a16:creationId xmlns:a16="http://schemas.microsoft.com/office/drawing/2014/main" id="{D17657B1-E7CF-A8D0-BFFD-8DBC5880F8C6}"/>
              </a:ext>
            </a:extLst>
          </p:cNvPr>
          <p:cNvSpPr txBox="1">
            <a:spLocks noChangeArrowheads="1"/>
          </p:cNvSpPr>
          <p:nvPr/>
        </p:nvSpPr>
        <p:spPr bwMode="auto">
          <a:xfrm>
            <a:off x="244475" y="1400176"/>
            <a:ext cx="11703050" cy="300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tabLst>
                <a:tab pos="465138" algn="l"/>
              </a:tabLst>
              <a:defRPr sz="2800">
                <a:solidFill>
                  <a:schemeClr val="tx1"/>
                </a:solidFill>
                <a:latin typeface="Arial" panose="020B0604020202020204" pitchFamily="34" charset="0"/>
              </a:defRPr>
            </a:lvl1pPr>
            <a:lvl2pPr marL="685800" indent="-228600">
              <a:lnSpc>
                <a:spcPct val="90000"/>
              </a:lnSpc>
              <a:spcBef>
                <a:spcPts val="500"/>
              </a:spcBef>
              <a:buFont typeface="Arial" panose="020B0604020202020204" pitchFamily="34" charset="0"/>
              <a:buChar char="•"/>
              <a:tabLst>
                <a:tab pos="465138" algn="l"/>
              </a:tabLst>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tabLst>
                <a:tab pos="465138" algn="l"/>
              </a:tabLst>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tabLst>
                <a:tab pos="465138" algn="l"/>
              </a:tabLst>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tabLst>
                <a:tab pos="465138" algn="l"/>
              </a:tabLst>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465138" algn="l"/>
              </a:tabLst>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465138" algn="l"/>
              </a:tabLst>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465138" algn="l"/>
              </a:tabLst>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465138" algn="l"/>
              </a:tabLst>
              <a:defRPr>
                <a:solidFill>
                  <a:schemeClr val="tx1"/>
                </a:solidFill>
                <a:latin typeface="Arial" panose="020B0604020202020204" pitchFamily="34" charset="0"/>
              </a:defRPr>
            </a:lvl9pPr>
          </a:lstStyle>
          <a:p>
            <a:pPr eaLnBrk="1" hangingPunct="1">
              <a:spcBef>
                <a:spcPct val="0"/>
              </a:spcBef>
              <a:buFont typeface="Arial" panose="020B0604020202020204" pitchFamily="34" charset="0"/>
              <a:buNone/>
            </a:pPr>
            <a:r>
              <a:rPr lang="en-US" altLang="en-US" sz="2400" dirty="0">
                <a:latin typeface="Calibri" panose="020F0502020204030204" pitchFamily="34" charset="0"/>
                <a:cs typeface="Calibri" panose="020F0502020204030204" pitchFamily="34" charset="0"/>
              </a:rPr>
              <a:t>The </a:t>
            </a:r>
            <a:r>
              <a:rPr lang="en-US" altLang="en-US" sz="2400" i="1" dirty="0">
                <a:latin typeface="Calibri" panose="020F0502020204030204" pitchFamily="34" charset="0"/>
                <a:cs typeface="Calibri" panose="020F0502020204030204" pitchFamily="34" charset="0"/>
              </a:rPr>
              <a:t>Canada Shipping Act, 2001</a:t>
            </a:r>
            <a:r>
              <a:rPr lang="en-US" altLang="en-US" sz="2400" dirty="0">
                <a:latin typeface="Calibri" panose="020F0502020204030204" pitchFamily="34" charset="0"/>
                <a:cs typeface="Calibri" panose="020F0502020204030204" pitchFamily="34" charset="0"/>
              </a:rPr>
              <a:t> outlines the vessel owner's </a:t>
            </a:r>
            <a:r>
              <a:rPr lang="en-US" altLang="en-US" sz="2400" b="1" dirty="0">
                <a:latin typeface="Calibri" panose="020F0502020204030204" pitchFamily="34" charset="0"/>
                <a:cs typeface="Calibri" panose="020F0502020204030204" pitchFamily="34" charset="0"/>
              </a:rPr>
              <a:t>obligations</a:t>
            </a:r>
            <a:r>
              <a:rPr lang="en-US" altLang="en-US" sz="2400" dirty="0">
                <a:latin typeface="Calibri" panose="020F0502020204030204" pitchFamily="34" charset="0"/>
                <a:cs typeface="Calibri" panose="020F0502020204030204" pitchFamily="34" charset="0"/>
              </a:rPr>
              <a:t> for understanding the regulatory requirements that apply to their vessel / operation, and for ensuring they comply at all times. (ref CSA 2001 s.106)</a:t>
            </a:r>
          </a:p>
          <a:p>
            <a:pPr eaLnBrk="1" hangingPunct="1">
              <a:spcBef>
                <a:spcPct val="0"/>
              </a:spcBef>
              <a:buFont typeface="Arial" panose="020B0604020202020204" pitchFamily="34" charset="0"/>
              <a:buNone/>
            </a:pPr>
            <a:endParaRPr lang="en-US" altLang="en-US" sz="1200" dirty="0">
              <a:latin typeface="Calibri" panose="020F0502020204030204" pitchFamily="34" charset="0"/>
              <a:cs typeface="Calibri" panose="020F0502020204030204" pitchFamily="34" charset="0"/>
            </a:endParaRPr>
          </a:p>
          <a:p>
            <a:pPr eaLnBrk="1" hangingPunct="1">
              <a:spcBef>
                <a:spcPct val="0"/>
              </a:spcBef>
              <a:buFont typeface="Arial" panose="020B0604020202020204" pitchFamily="34" charset="0"/>
              <a:buNone/>
            </a:pPr>
            <a:endParaRPr lang="en-US" altLang="en-US" sz="2400" i="1" u="sng" dirty="0">
              <a:solidFill>
                <a:srgbClr val="000000"/>
              </a:solidFill>
              <a:latin typeface="Calibri" panose="020F0502020204030204" pitchFamily="34" charset="0"/>
              <a:cs typeface="Calibri" panose="020F0502020204030204" pitchFamily="34" charset="0"/>
            </a:endParaRPr>
          </a:p>
          <a:p>
            <a:pPr eaLnBrk="1" hangingPunct="1">
              <a:spcBef>
                <a:spcPct val="0"/>
              </a:spcBef>
              <a:buFont typeface="Arial" panose="020B0604020202020204" pitchFamily="34" charset="0"/>
              <a:buNone/>
            </a:pPr>
            <a:r>
              <a:rPr lang="en-US" altLang="en-US" sz="2400" i="1" u="sng" dirty="0">
                <a:solidFill>
                  <a:srgbClr val="000000"/>
                </a:solidFill>
                <a:latin typeface="Calibri" panose="020F0502020204030204" pitchFamily="34" charset="0"/>
                <a:cs typeface="Calibri" panose="020F0502020204030204" pitchFamily="34" charset="0"/>
              </a:rPr>
              <a:t>From FVSR</a:t>
            </a:r>
          </a:p>
          <a:p>
            <a:pPr eaLnBrk="1" hangingPunct="1">
              <a:spcBef>
                <a:spcPct val="0"/>
              </a:spcBef>
              <a:buFont typeface="Arial" panose="020B0604020202020204" pitchFamily="34" charset="0"/>
              <a:buNone/>
            </a:pPr>
            <a:r>
              <a:rPr lang="en-US" altLang="en-US" sz="2400" b="1" i="1" dirty="0">
                <a:solidFill>
                  <a:srgbClr val="000000"/>
                </a:solidFill>
                <a:latin typeface="Calibri" panose="020F0502020204030204" pitchFamily="34" charset="0"/>
                <a:cs typeface="Calibri" panose="020F0502020204030204" pitchFamily="34" charset="0"/>
              </a:rPr>
              <a:t>Responsibility </a:t>
            </a:r>
          </a:p>
          <a:p>
            <a:pPr eaLnBrk="1" hangingPunct="1">
              <a:spcBef>
                <a:spcPct val="0"/>
              </a:spcBef>
              <a:buFont typeface="Arial" panose="020B0604020202020204" pitchFamily="34" charset="0"/>
              <a:buNone/>
            </a:pPr>
            <a:r>
              <a:rPr lang="en-US" altLang="en-US" sz="2400" i="1" dirty="0">
                <a:solidFill>
                  <a:srgbClr val="000000"/>
                </a:solidFill>
                <a:latin typeface="Calibri" panose="020F0502020204030204" pitchFamily="34" charset="0"/>
                <a:cs typeface="Calibri" panose="020F0502020204030204" pitchFamily="34" charset="0"/>
              </a:rPr>
              <a:t>3.02 Unless otherwise indicated in this Part, the </a:t>
            </a:r>
            <a:r>
              <a:rPr lang="en-US" altLang="en-US" sz="2400" b="1" i="1" dirty="0">
                <a:solidFill>
                  <a:srgbClr val="000000"/>
                </a:solidFill>
                <a:latin typeface="Calibri" panose="020F0502020204030204" pitchFamily="34" charset="0"/>
                <a:cs typeface="Calibri" panose="020F0502020204030204" pitchFamily="34" charset="0"/>
              </a:rPr>
              <a:t>authorized representative</a:t>
            </a:r>
            <a:r>
              <a:rPr lang="en-US" altLang="en-US" sz="2400" i="1" dirty="0">
                <a:solidFill>
                  <a:srgbClr val="000000"/>
                </a:solidFill>
                <a:latin typeface="Calibri" panose="020F0502020204030204" pitchFamily="34" charset="0"/>
                <a:cs typeface="Calibri" panose="020F0502020204030204" pitchFamily="34" charset="0"/>
              </a:rPr>
              <a:t> (AR - aka Owner) and the </a:t>
            </a:r>
            <a:r>
              <a:rPr lang="en-US" altLang="en-US" sz="2400" b="1" i="1" dirty="0">
                <a:solidFill>
                  <a:srgbClr val="000000"/>
                </a:solidFill>
                <a:latin typeface="Calibri" panose="020F0502020204030204" pitchFamily="34" charset="0"/>
                <a:cs typeface="Calibri" panose="020F0502020204030204" pitchFamily="34" charset="0"/>
              </a:rPr>
              <a:t>master</a:t>
            </a:r>
            <a:r>
              <a:rPr lang="en-US" altLang="en-US" sz="2400" i="1" dirty="0">
                <a:solidFill>
                  <a:srgbClr val="000000"/>
                </a:solidFill>
                <a:latin typeface="Calibri" panose="020F0502020204030204" pitchFamily="34" charset="0"/>
                <a:cs typeface="Calibri" panose="020F0502020204030204" pitchFamily="34" charset="0"/>
              </a:rPr>
              <a:t> of a fishing vessel shall ensure that the requirements of this Part are met.</a:t>
            </a:r>
            <a:endParaRPr lang="en-CA" altLang="en-US" sz="2400" i="1" dirty="0">
              <a:solidFill>
                <a:srgbClr val="000000"/>
              </a:solidFill>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1B389F87-38A7-1548-72E3-89DC9F55B815}"/>
              </a:ext>
            </a:extLst>
          </p:cNvPr>
          <p:cNvSpPr txBox="1">
            <a:spLocks noChangeArrowheads="1"/>
          </p:cNvSpPr>
          <p:nvPr/>
        </p:nvSpPr>
        <p:spPr bwMode="auto">
          <a:xfrm>
            <a:off x="350838" y="565150"/>
            <a:ext cx="8229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buFontTx/>
              <a:buNone/>
            </a:pPr>
            <a:r>
              <a:rPr lang="en-US" altLang="en-US" b="1">
                <a:latin typeface="Helvetica" panose="020B0604020202020204" pitchFamily="34" charset="0"/>
                <a:cs typeface="Helvetica" panose="020B0604020202020204" pitchFamily="34" charset="0"/>
              </a:rPr>
              <a:t>Responsibilities</a:t>
            </a:r>
            <a:endParaRPr lang="en-US" altLang="en-US" b="1"/>
          </a:p>
        </p:txBody>
      </p:sp>
      <p:sp>
        <p:nvSpPr>
          <p:cNvPr id="4" name="Content Placeholder 2">
            <a:extLst>
              <a:ext uri="{FF2B5EF4-FFF2-40B4-BE49-F238E27FC236}">
                <a16:creationId xmlns:a16="http://schemas.microsoft.com/office/drawing/2014/main" id="{102CD209-3DD1-EF85-CDF3-9202EFDFE082}"/>
              </a:ext>
            </a:extLst>
          </p:cNvPr>
          <p:cNvSpPr txBox="1">
            <a:spLocks/>
          </p:cNvSpPr>
          <p:nvPr/>
        </p:nvSpPr>
        <p:spPr>
          <a:xfrm>
            <a:off x="350838" y="1268413"/>
            <a:ext cx="11490325" cy="5197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2400" dirty="0">
                <a:latin typeface="Calibri" panose="020F0502020204030204" pitchFamily="34" charset="0"/>
                <a:cs typeface="Calibri" panose="020F0502020204030204" pitchFamily="34" charset="0"/>
              </a:rPr>
              <a:t>The AR is responsible to ensure </a:t>
            </a:r>
            <a:r>
              <a:rPr lang="en-US" sz="2400" b="1" dirty="0">
                <a:latin typeface="Calibri" panose="020F0502020204030204" pitchFamily="34" charset="0"/>
                <a:cs typeface="Calibri" panose="020F0502020204030204" pitchFamily="34" charset="0"/>
              </a:rPr>
              <a:t>Safe Operation </a:t>
            </a:r>
            <a:r>
              <a:rPr lang="en-US" sz="2400" dirty="0">
                <a:latin typeface="Calibri" panose="020F0502020204030204" pitchFamily="34" charset="0"/>
                <a:cs typeface="Calibri" panose="020F0502020204030204" pitchFamily="34" charset="0"/>
              </a:rPr>
              <a:t>of the vessel by:</a:t>
            </a:r>
          </a:p>
          <a:p>
            <a:pPr marL="0" indent="0" fontAlgn="auto">
              <a:spcAft>
                <a:spcPts val="0"/>
              </a:spcAft>
              <a:buFont typeface="Arial" panose="020B0604020202020204" pitchFamily="34" charset="0"/>
              <a:buNone/>
              <a:defRPr/>
            </a:pPr>
            <a:endParaRPr lang="en-US" sz="1200" dirty="0">
              <a:latin typeface="Calibri" panose="020F0502020204030204" pitchFamily="34" charset="0"/>
              <a:cs typeface="Calibri" panose="020F0502020204030204" pitchFamily="34" charset="0"/>
            </a:endParaRPr>
          </a:p>
          <a:p>
            <a:pPr marL="457200" lvl="1" indent="-339725" fontAlgn="auto">
              <a:spcAft>
                <a:spcPts val="0"/>
              </a:spcAft>
              <a:defRPr/>
            </a:pPr>
            <a:r>
              <a:rPr lang="en-US" dirty="0">
                <a:latin typeface="Calibri" panose="020F0502020204030204" pitchFamily="34" charset="0"/>
                <a:cs typeface="Calibri" panose="020F0502020204030204" pitchFamily="34" charset="0"/>
              </a:rPr>
              <a:t>Ensuring it is designed, constructed and equipped to operate safely and be seaworthy in its area of operation (s.3.03)</a:t>
            </a:r>
          </a:p>
          <a:p>
            <a:pPr marL="117475" lvl="1" indent="0" fontAlgn="auto">
              <a:spcAft>
                <a:spcPts val="0"/>
              </a:spcAft>
              <a:buFont typeface="Arial" panose="020B0604020202020204" pitchFamily="34" charset="0"/>
              <a:buNone/>
              <a:defRPr/>
            </a:pPr>
            <a:endParaRPr lang="en-US" sz="1200" dirty="0">
              <a:latin typeface="Calibri" panose="020F0502020204030204" pitchFamily="34" charset="0"/>
              <a:cs typeface="Calibri" panose="020F0502020204030204" pitchFamily="34" charset="0"/>
            </a:endParaRPr>
          </a:p>
          <a:p>
            <a:pPr marL="457200" lvl="1" indent="-339725" fontAlgn="auto">
              <a:spcAft>
                <a:spcPts val="0"/>
              </a:spcAft>
              <a:defRPr/>
            </a:pPr>
            <a:r>
              <a:rPr lang="en-US" dirty="0">
                <a:latin typeface="Calibri" panose="020F0502020204030204" pitchFamily="34" charset="0"/>
                <a:cs typeface="Calibri" panose="020F0502020204030204" pitchFamily="34" charset="0"/>
              </a:rPr>
              <a:t>Not exceeding design limitations (s.3.07)</a:t>
            </a:r>
          </a:p>
          <a:p>
            <a:pPr marL="457200" lvl="1" indent="-339725" fontAlgn="auto">
              <a:spcAft>
                <a:spcPts val="0"/>
              </a:spcAft>
              <a:defRPr/>
            </a:pPr>
            <a:endParaRPr lang="en-US" sz="1200" dirty="0">
              <a:latin typeface="Calibri" panose="020F0502020204030204" pitchFamily="34" charset="0"/>
              <a:cs typeface="Calibri" panose="020F0502020204030204" pitchFamily="34" charset="0"/>
            </a:endParaRPr>
          </a:p>
          <a:p>
            <a:pPr marL="457200" lvl="1" indent="-339725" fontAlgn="auto">
              <a:spcAft>
                <a:spcPts val="0"/>
              </a:spcAft>
              <a:defRPr/>
            </a:pPr>
            <a:r>
              <a:rPr lang="en-US" dirty="0">
                <a:latin typeface="Calibri" panose="020F0502020204030204" pitchFamily="34" charset="0"/>
                <a:cs typeface="Calibri" panose="020F0502020204030204" pitchFamily="34" charset="0"/>
              </a:rPr>
              <a:t>Not operating carelessly (s.3.08)</a:t>
            </a:r>
          </a:p>
          <a:p>
            <a:pPr marL="457200" lvl="1" indent="-339725" fontAlgn="auto">
              <a:spcAft>
                <a:spcPts val="0"/>
              </a:spcAft>
              <a:defRPr/>
            </a:pPr>
            <a:endParaRPr lang="en-US" sz="1200" dirty="0">
              <a:latin typeface="Calibri" panose="020F0502020204030204" pitchFamily="34" charset="0"/>
              <a:cs typeface="Calibri" panose="020F0502020204030204" pitchFamily="34" charset="0"/>
            </a:endParaRPr>
          </a:p>
          <a:p>
            <a:pPr marL="457200" lvl="1" indent="-339725" fontAlgn="auto">
              <a:spcAft>
                <a:spcPts val="0"/>
              </a:spcAft>
              <a:defRPr/>
            </a:pPr>
            <a:r>
              <a:rPr lang="en-US" dirty="0">
                <a:latin typeface="Calibri" panose="020F0502020204030204" pitchFamily="34" charset="0"/>
                <a:cs typeface="Calibri" panose="020F0502020204030204" pitchFamily="34" charset="0"/>
              </a:rPr>
              <a:t>Not jeopardizing safety: Lifejackets/PFD’s to be worn in conditions that could jeopardize safety (s.3.09)</a:t>
            </a:r>
          </a:p>
        </p:txBody>
      </p:sp>
    </p:spTree>
  </p:cSld>
  <p:clrMapOvr>
    <a:masterClrMapping/>
  </p:clrMapOvr>
</p:sld>
</file>

<file path=ppt/theme/theme1.xml><?xml version="1.0" encoding="utf-8"?>
<a:theme xmlns:a="http://schemas.openxmlformats.org/drawingml/2006/main" name="Office Theme">
  <a:themeElements>
    <a:clrScheme name="Transport Canada">
      <a:dk1>
        <a:srgbClr val="000000"/>
      </a:dk1>
      <a:lt1>
        <a:srgbClr val="FFFFFF"/>
      </a:lt1>
      <a:dk2>
        <a:srgbClr val="44546A"/>
      </a:dk2>
      <a:lt2>
        <a:srgbClr val="E7E6E6"/>
      </a:lt2>
      <a:accent1>
        <a:srgbClr val="3FA291"/>
      </a:accent1>
      <a:accent2>
        <a:srgbClr val="7CCCBD"/>
      </a:accent2>
      <a:accent3>
        <a:srgbClr val="008AB1"/>
      </a:accent3>
      <a:accent4>
        <a:srgbClr val="DF6420"/>
      </a:accent4>
      <a:accent5>
        <a:srgbClr val="00698C"/>
      </a:accent5>
      <a:accent6>
        <a:srgbClr val="D3DF44"/>
      </a:accent6>
      <a:hlink>
        <a:srgbClr val="595959"/>
      </a:hlink>
      <a:folHlink>
        <a:srgbClr val="5959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C_PPT_SD_MARINE_C_EN.pptx" id="{5403D522-815B-234E-AA1E-73BC9204DCE8}" vid="{DE06D860-C98E-D845-8584-D7037ED8BE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8496</TotalTime>
  <Words>4214</Words>
  <Application>Microsoft Office PowerPoint</Application>
  <PresentationFormat>Widescreen</PresentationFormat>
  <Paragraphs>401</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Helvetica</vt:lpstr>
      <vt:lpstr>Noto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Freake, Rob (TC/TC)</cp:lastModifiedBy>
  <cp:revision>136</cp:revision>
  <dcterms:created xsi:type="dcterms:W3CDTF">2019-04-09T19:40:21Z</dcterms:created>
  <dcterms:modified xsi:type="dcterms:W3CDTF">2025-10-14T17:12:10Z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b64f8a-9106-4cda-819e-b627ee2cf2ec_Enabled">
    <vt:lpwstr>true</vt:lpwstr>
  </property>
  <property fmtid="{D5CDD505-2E9C-101B-9397-08002B2CF9AE}" pid="3" name="MSIP_Label_7bb64f8a-9106-4cda-819e-b627ee2cf2ec_SetDate">
    <vt:lpwstr>2024-01-22T13:38:51Z</vt:lpwstr>
  </property>
  <property fmtid="{D5CDD505-2E9C-101B-9397-08002B2CF9AE}" pid="4" name="MSIP_Label_7bb64f8a-9106-4cda-819e-b627ee2cf2ec_Method">
    <vt:lpwstr>Privileged</vt:lpwstr>
  </property>
  <property fmtid="{D5CDD505-2E9C-101B-9397-08002B2CF9AE}" pid="5" name="MSIP_Label_7bb64f8a-9106-4cda-819e-b627ee2cf2ec_Name">
    <vt:lpwstr>Unclassified</vt:lpwstr>
  </property>
  <property fmtid="{D5CDD505-2E9C-101B-9397-08002B2CF9AE}" pid="6" name="MSIP_Label_7bb64f8a-9106-4cda-819e-b627ee2cf2ec_SiteId">
    <vt:lpwstr>2008ffa9-c9b2-4d97-9ad9-4ace25386be7</vt:lpwstr>
  </property>
  <property fmtid="{D5CDD505-2E9C-101B-9397-08002B2CF9AE}" pid="7" name="MSIP_Label_7bb64f8a-9106-4cda-819e-b627ee2cf2ec_ActionId">
    <vt:lpwstr>84396519-ef37-46a0-a829-cc52e61b7f92</vt:lpwstr>
  </property>
  <property fmtid="{D5CDD505-2E9C-101B-9397-08002B2CF9AE}" pid="8" name="MSIP_Label_7bb64f8a-9106-4cda-819e-b627ee2cf2ec_ContentBits">
    <vt:lpwstr>1</vt:lpwstr>
  </property>
</Properties>
</file>